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914400" y="2377440"/>
            <a:ext cx="1828800" cy="8229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LAN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3108960" y="1097280"/>
            <a:ext cx="1828800" cy="8229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WLAN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108960" y="3749039"/>
            <a:ext cx="1828800" cy="8229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PAN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0" y="1097280"/>
            <a:ext cx="1828800" cy="8229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MAN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0" y="3749039"/>
            <a:ext cx="1828800" cy="8229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WAN</a:t>
            </a:r>
          </a:p>
        </p:txBody>
      </p:sp>
      <p:sp>
        <p:nvSpPr>
          <p:cNvPr id="7" name="Cloud 6"/>
          <p:cNvSpPr/>
          <p:nvPr/>
        </p:nvSpPr>
        <p:spPr>
          <a:xfrm>
            <a:off x="8321040" y="2377440"/>
            <a:ext cx="1828800" cy="822960"/>
          </a:xfrm>
          <a:prstGeom prst="cloud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Internet</a:t>
            </a:r>
          </a:p>
        </p:txBody>
      </p:sp>
      <p:cxnSp>
        <p:nvCxnSpPr>
          <p:cNvPr id="8" name="Connector 7"/>
          <p:cNvCxnSpPr/>
          <p:nvPr/>
        </p:nvCxnSpPr>
        <p:spPr>
          <a:xfrm flipV="1">
            <a:off x="2743200" y="1508760"/>
            <a:ext cx="365760" cy="128016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2743200" y="2788920"/>
            <a:ext cx="365760" cy="137160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4937760" y="1508760"/>
            <a:ext cx="548640" cy="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4937760" y="4160520"/>
            <a:ext cx="548640" cy="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7315200" y="1508760"/>
            <a:ext cx="1005840" cy="128016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 flipV="1">
            <a:off x="7315200" y="2788920"/>
            <a:ext cx="1005840" cy="137160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931920" y="5806440"/>
            <a:ext cx="429768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800" b="1">
                <a:solidFill>
                  <a:srgbClr val="1E3750"/>
                </a:solidFill>
                <a:latin typeface="Aptos"/>
              </a:rPr>
              <a:t>Network Part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1124712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" b="1">
                <a:solidFill>
                  <a:srgbClr val="1E3750"/>
                </a:solidFill>
                <a:latin typeface="Aptos"/>
              </a:rPr>
              <a:t>What Is a Network?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280160" y="2743200"/>
            <a:ext cx="1554480" cy="685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Computer A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663440" y="2606040"/>
            <a:ext cx="2560320" cy="9601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Network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0" y="2743200"/>
            <a:ext cx="1554480" cy="685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Computer B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834640" y="3090672"/>
            <a:ext cx="1828800" cy="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7223760" y="3090672"/>
            <a:ext cx="1920240" cy="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1124712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" b="1">
                <a:solidFill>
                  <a:srgbClr val="1E3750"/>
                </a:solidFill>
                <a:latin typeface="Aptos"/>
              </a:rPr>
              <a:t>Connected Devices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212080" y="2743200"/>
            <a:ext cx="1737360" cy="77724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Switch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1188720"/>
            <a:ext cx="1371600" cy="5943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PC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600200" y="1490472"/>
            <a:ext cx="4480560" cy="1636776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914400" y="4389120"/>
            <a:ext cx="1371600" cy="5943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Server</a:t>
            </a:r>
          </a:p>
        </p:txBody>
      </p:sp>
      <p:cxnSp>
        <p:nvCxnSpPr>
          <p:cNvPr id="7" name="Connector 6"/>
          <p:cNvCxnSpPr/>
          <p:nvPr/>
        </p:nvCxnSpPr>
        <p:spPr>
          <a:xfrm flipV="1">
            <a:off x="1600200" y="3127248"/>
            <a:ext cx="4480560" cy="1563624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108960" y="822960"/>
            <a:ext cx="1371600" cy="5943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Phone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794760" y="1124712"/>
            <a:ext cx="2286000" cy="2002536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3108960" y="4754880"/>
            <a:ext cx="1371600" cy="5943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Printer</a:t>
            </a:r>
          </a:p>
        </p:txBody>
      </p:sp>
      <p:cxnSp>
        <p:nvCxnSpPr>
          <p:cNvPr id="11" name="Connector 10"/>
          <p:cNvCxnSpPr/>
          <p:nvPr/>
        </p:nvCxnSpPr>
        <p:spPr>
          <a:xfrm flipV="1">
            <a:off x="3794760" y="3127248"/>
            <a:ext cx="2286000" cy="1929384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7680960" y="822960"/>
            <a:ext cx="1371600" cy="5943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Camera</a:t>
            </a:r>
          </a:p>
        </p:txBody>
      </p:sp>
      <p:cxnSp>
        <p:nvCxnSpPr>
          <p:cNvPr id="13" name="Connector 12"/>
          <p:cNvCxnSpPr/>
          <p:nvPr/>
        </p:nvCxnSpPr>
        <p:spPr>
          <a:xfrm flipH="1">
            <a:off x="6080760" y="1124712"/>
            <a:ext cx="1600200" cy="2002536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7680960" y="4754880"/>
            <a:ext cx="1371600" cy="5943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Router</a:t>
            </a:r>
          </a:p>
        </p:txBody>
      </p:sp>
      <p:cxnSp>
        <p:nvCxnSpPr>
          <p:cNvPr id="15" name="Connector 14"/>
          <p:cNvCxnSpPr/>
          <p:nvPr/>
        </p:nvCxnSpPr>
        <p:spPr>
          <a:xfrm flipH="1" flipV="1">
            <a:off x="6080760" y="3127248"/>
            <a:ext cx="1600200" cy="1929384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9784080" y="1188720"/>
            <a:ext cx="1371600" cy="5943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Firewall</a:t>
            </a:r>
          </a:p>
        </p:txBody>
      </p:sp>
      <p:cxnSp>
        <p:nvCxnSpPr>
          <p:cNvPr id="17" name="Connector 16"/>
          <p:cNvCxnSpPr/>
          <p:nvPr/>
        </p:nvCxnSpPr>
        <p:spPr>
          <a:xfrm flipH="1">
            <a:off x="6080760" y="1490472"/>
            <a:ext cx="3703320" cy="1636776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9784080" y="4389120"/>
            <a:ext cx="1371600" cy="5943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IoT</a:t>
            </a:r>
          </a:p>
        </p:txBody>
      </p:sp>
      <p:cxnSp>
        <p:nvCxnSpPr>
          <p:cNvPr id="19" name="Connector 18"/>
          <p:cNvCxnSpPr/>
          <p:nvPr/>
        </p:nvCxnSpPr>
        <p:spPr>
          <a:xfrm flipH="1" flipV="1">
            <a:off x="6080760" y="3127248"/>
            <a:ext cx="3703320" cy="1563624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1124712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" b="1">
                <a:solidFill>
                  <a:srgbClr val="1E3750"/>
                </a:solidFill>
                <a:latin typeface="Aptos"/>
              </a:rPr>
              <a:t>Shared Network Resources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212080" y="2743200"/>
            <a:ext cx="1737360" cy="77724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Switch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1097280"/>
            <a:ext cx="1371600" cy="5943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PC 1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286000" y="1399032"/>
            <a:ext cx="2926080" cy="1728216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914400" y="2743200"/>
            <a:ext cx="1371600" cy="5943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PC 2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2286000" y="3044952"/>
            <a:ext cx="2926080" cy="82296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914400" y="4389120"/>
            <a:ext cx="1371600" cy="5943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PC 3</a:t>
            </a:r>
          </a:p>
        </p:txBody>
      </p:sp>
      <p:cxnSp>
        <p:nvCxnSpPr>
          <p:cNvPr id="9" name="Connector 8"/>
          <p:cNvCxnSpPr/>
          <p:nvPr/>
        </p:nvCxnSpPr>
        <p:spPr>
          <a:xfrm flipV="1">
            <a:off x="2286000" y="3127248"/>
            <a:ext cx="2926080" cy="1563624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9601200" y="731520"/>
            <a:ext cx="1371600" cy="5943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Files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6949440" y="1033272"/>
            <a:ext cx="2651760" cy="2093976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9601200" y="2011680"/>
            <a:ext cx="1371600" cy="5943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Printer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6949440" y="2313432"/>
            <a:ext cx="2651760" cy="813816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9601200" y="3291840"/>
            <a:ext cx="1371600" cy="5943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Apps</a:t>
            </a:r>
          </a:p>
        </p:txBody>
      </p:sp>
      <p:cxnSp>
        <p:nvCxnSpPr>
          <p:cNvPr id="15" name="Connector 14"/>
          <p:cNvCxnSpPr/>
          <p:nvPr/>
        </p:nvCxnSpPr>
        <p:spPr>
          <a:xfrm flipV="1">
            <a:off x="6949440" y="3127248"/>
            <a:ext cx="2651760" cy="466344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9601200" y="4572000"/>
            <a:ext cx="1371600" cy="5943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Database</a:t>
            </a:r>
          </a:p>
        </p:txBody>
      </p:sp>
      <p:cxnSp>
        <p:nvCxnSpPr>
          <p:cNvPr id="17" name="Connector 16"/>
          <p:cNvCxnSpPr/>
          <p:nvPr/>
        </p:nvCxnSpPr>
        <p:spPr>
          <a:xfrm flipV="1">
            <a:off x="6949440" y="3127248"/>
            <a:ext cx="2651760" cy="1746504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1124712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" b="1">
                <a:solidFill>
                  <a:srgbClr val="1E3750"/>
                </a:solidFill>
                <a:latin typeface="Aptos"/>
              </a:rPr>
              <a:t>Local Network Without Internet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97280" y="2743200"/>
            <a:ext cx="1554480" cy="685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PC-A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0" y="2743200"/>
            <a:ext cx="1554480" cy="685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Switch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46720" y="2743200"/>
            <a:ext cx="1554480" cy="685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PC-B</a:t>
            </a:r>
          </a:p>
        </p:txBody>
      </p:sp>
      <p:sp>
        <p:nvSpPr>
          <p:cNvPr id="6" name="Cloud 5"/>
          <p:cNvSpPr/>
          <p:nvPr/>
        </p:nvSpPr>
        <p:spPr>
          <a:xfrm>
            <a:off x="10149840" y="1097280"/>
            <a:ext cx="1463040" cy="731520"/>
          </a:xfrm>
          <a:prstGeom prst="cloud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Internet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2651760" y="3090672"/>
            <a:ext cx="1920240" cy="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6126480" y="3090672"/>
            <a:ext cx="1920240" cy="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 flipV="1">
            <a:off x="6126480" y="1463040"/>
            <a:ext cx="4023360" cy="1280160"/>
          </a:xfrm>
          <a:prstGeom prst="line">
            <a:avLst/>
          </a:prstGeom>
          <a:ln w="25400">
            <a:solidFill>
              <a:srgbClr val="426E9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863840" y="1645920"/>
            <a:ext cx="640080" cy="6400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800" b="1">
                <a:solidFill>
                  <a:srgbClr val="64696E"/>
                </a:solidFill>
                <a:latin typeface="Aptos"/>
              </a:rPr>
              <a:t>✕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1124712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" b="1">
                <a:solidFill>
                  <a:srgbClr val="1E3750"/>
                </a:solidFill>
                <a:latin typeface="Aptos"/>
              </a:rPr>
              <a:t>Protocols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914400" y="2743200"/>
            <a:ext cx="1554480" cy="685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Device A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692640" y="2743200"/>
            <a:ext cx="1554480" cy="685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Device B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743200" y="1645920"/>
            <a:ext cx="1234440" cy="5029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Ethernet</a:t>
            </a:r>
          </a:p>
        </p:txBody>
      </p:sp>
      <p:cxnSp>
        <p:nvCxnSpPr>
          <p:cNvPr id="6" name="Connector 5"/>
          <p:cNvCxnSpPr/>
          <p:nvPr/>
        </p:nvCxnSpPr>
        <p:spPr>
          <a:xfrm flipV="1">
            <a:off x="2468880" y="1901952"/>
            <a:ext cx="274320" cy="118872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977639" y="1901952"/>
            <a:ext cx="5715001" cy="118872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4343400" y="1645920"/>
            <a:ext cx="1234440" cy="5029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IP</a:t>
            </a:r>
          </a:p>
        </p:txBody>
      </p:sp>
      <p:cxnSp>
        <p:nvCxnSpPr>
          <p:cNvPr id="9" name="Connector 8"/>
          <p:cNvCxnSpPr/>
          <p:nvPr/>
        </p:nvCxnSpPr>
        <p:spPr>
          <a:xfrm flipV="1">
            <a:off x="2468880" y="1901952"/>
            <a:ext cx="1874520" cy="118872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5577840" y="1901952"/>
            <a:ext cx="4114800" cy="118872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5943600" y="1645920"/>
            <a:ext cx="1234440" cy="5029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ARP</a:t>
            </a:r>
          </a:p>
        </p:txBody>
      </p:sp>
      <p:cxnSp>
        <p:nvCxnSpPr>
          <p:cNvPr id="12" name="Connector 11"/>
          <p:cNvCxnSpPr/>
          <p:nvPr/>
        </p:nvCxnSpPr>
        <p:spPr>
          <a:xfrm flipV="1">
            <a:off x="2468880" y="1901952"/>
            <a:ext cx="3474720" cy="118872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7178040" y="1901952"/>
            <a:ext cx="2514600" cy="118872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7543800" y="1645920"/>
            <a:ext cx="1234440" cy="5029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TCP</a:t>
            </a:r>
          </a:p>
        </p:txBody>
      </p:sp>
      <p:cxnSp>
        <p:nvCxnSpPr>
          <p:cNvPr id="15" name="Connector 14"/>
          <p:cNvCxnSpPr/>
          <p:nvPr/>
        </p:nvCxnSpPr>
        <p:spPr>
          <a:xfrm flipV="1">
            <a:off x="2468880" y="1901952"/>
            <a:ext cx="5074920" cy="118872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8778240" y="1901952"/>
            <a:ext cx="914400" cy="118872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2743200" y="3749039"/>
            <a:ext cx="1234440" cy="5029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UDP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2468880" y="3090672"/>
            <a:ext cx="274320" cy="91440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 flipV="1">
            <a:off x="3977639" y="3090672"/>
            <a:ext cx="5715001" cy="91440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4343400" y="3749039"/>
            <a:ext cx="1234440" cy="5029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DNS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2468880" y="3090672"/>
            <a:ext cx="1874520" cy="91440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 flipV="1">
            <a:off x="5577840" y="3090672"/>
            <a:ext cx="4114800" cy="91440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5943600" y="3749039"/>
            <a:ext cx="1234440" cy="5029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DHCP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2468880" y="3090672"/>
            <a:ext cx="3474720" cy="91440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 flipV="1">
            <a:off x="7178040" y="3090672"/>
            <a:ext cx="2514600" cy="91440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7543800" y="3749039"/>
            <a:ext cx="1234440" cy="5029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HTTP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2468880" y="3090672"/>
            <a:ext cx="5074920" cy="91440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 flipV="1">
            <a:off x="8778240" y="3090672"/>
            <a:ext cx="914400" cy="91440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1124712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" b="1">
                <a:solidFill>
                  <a:srgbClr val="1E3750"/>
                </a:solidFill>
                <a:latin typeface="Aptos"/>
              </a:rPr>
              <a:t>Wired Network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97280" y="2743200"/>
            <a:ext cx="1554480" cy="685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PC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03520" y="2743200"/>
            <a:ext cx="1554480" cy="685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Switch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09760" y="2743200"/>
            <a:ext cx="1554480" cy="685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Server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51760" y="3090672"/>
            <a:ext cx="2651760" cy="0"/>
          </a:xfrm>
          <a:prstGeom prst="line">
            <a:avLst/>
          </a:prstGeom>
          <a:ln w="508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6858000" y="3090672"/>
            <a:ext cx="2651760" cy="0"/>
          </a:xfrm>
          <a:prstGeom prst="line">
            <a:avLst/>
          </a:prstGeom>
          <a:ln w="508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114800" y="3749039"/>
            <a:ext cx="393192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800" b="1">
                <a:solidFill>
                  <a:srgbClr val="426E91"/>
                </a:solidFill>
                <a:latin typeface="Aptos"/>
              </a:rPr>
              <a:t>Copper / Fiber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1124712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" b="1">
                <a:solidFill>
                  <a:srgbClr val="1E3750"/>
                </a:solidFill>
                <a:latin typeface="Aptos"/>
              </a:rPr>
              <a:t>Wireless Network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97280" y="1828800"/>
            <a:ext cx="1554480" cy="685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Laptop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97280" y="3840480"/>
            <a:ext cx="1554480" cy="685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Phone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937760" y="2743200"/>
            <a:ext cx="2011680" cy="77724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Access Point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0" y="2743200"/>
            <a:ext cx="1554480" cy="685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Network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34640" y="2011680"/>
            <a:ext cx="64008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" b="1">
                <a:solidFill>
                  <a:srgbClr val="426E91"/>
                </a:solidFill>
                <a:latin typeface="Aptos"/>
              </a:rPr>
              <a:t>)))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34640" y="4023360"/>
            <a:ext cx="64008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" b="1">
                <a:solidFill>
                  <a:srgbClr val="426E91"/>
                </a:solidFill>
                <a:latin typeface="Aptos"/>
              </a:rPr>
              <a:t>)))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383280" y="2148840"/>
            <a:ext cx="1554480" cy="914400"/>
          </a:xfrm>
          <a:prstGeom prst="line">
            <a:avLst/>
          </a:prstGeom>
          <a:ln w="25400">
            <a:solidFill>
              <a:srgbClr val="426E9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 flipV="1">
            <a:off x="3383280" y="3200400"/>
            <a:ext cx="1554480" cy="960120"/>
          </a:xfrm>
          <a:prstGeom prst="line">
            <a:avLst/>
          </a:prstGeom>
          <a:ln w="25400">
            <a:solidFill>
              <a:srgbClr val="426E9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6949440" y="3127248"/>
            <a:ext cx="2194560" cy="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1124712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" b="1">
                <a:solidFill>
                  <a:srgbClr val="1E3750"/>
                </a:solidFill>
                <a:latin typeface="Aptos"/>
              </a:rPr>
              <a:t>LAN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05840" y="1097280"/>
            <a:ext cx="10149840" cy="4754880"/>
          </a:xfrm>
          <a:prstGeom prst="roundRect">
            <a:avLst/>
          </a:prstGeom>
          <a:noFill/>
          <a:ln w="38100">
            <a:solidFill>
              <a:srgbClr val="426E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120640" y="1234440"/>
            <a:ext cx="182880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" b="1">
                <a:solidFill>
                  <a:srgbClr val="1E3750"/>
                </a:solidFill>
                <a:latin typeface="Aptos"/>
              </a:rPr>
              <a:t>LAN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212080" y="2743200"/>
            <a:ext cx="1554480" cy="685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Switch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828800" y="1828800"/>
            <a:ext cx="1371600" cy="5943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PC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2514600" y="2130552"/>
            <a:ext cx="3566160" cy="996696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8778240" y="1828800"/>
            <a:ext cx="1371600" cy="5943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Server</a:t>
            </a:r>
          </a:p>
        </p:txBody>
      </p:sp>
      <p:cxnSp>
        <p:nvCxnSpPr>
          <p:cNvPr id="9" name="Connector 8"/>
          <p:cNvCxnSpPr/>
          <p:nvPr/>
        </p:nvCxnSpPr>
        <p:spPr>
          <a:xfrm flipH="1">
            <a:off x="6080760" y="2130552"/>
            <a:ext cx="2697480" cy="996696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1828800" y="4206240"/>
            <a:ext cx="1371600" cy="5943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Printer</a:t>
            </a:r>
          </a:p>
        </p:txBody>
      </p:sp>
      <p:cxnSp>
        <p:nvCxnSpPr>
          <p:cNvPr id="11" name="Connector 10"/>
          <p:cNvCxnSpPr/>
          <p:nvPr/>
        </p:nvCxnSpPr>
        <p:spPr>
          <a:xfrm flipV="1">
            <a:off x="2514600" y="3127248"/>
            <a:ext cx="3566160" cy="1380744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8778240" y="4206240"/>
            <a:ext cx="1371600" cy="5943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Laptop</a:t>
            </a:r>
          </a:p>
        </p:txBody>
      </p:sp>
      <p:cxnSp>
        <p:nvCxnSpPr>
          <p:cNvPr id="13" name="Connector 12"/>
          <p:cNvCxnSpPr/>
          <p:nvPr/>
        </p:nvCxnSpPr>
        <p:spPr>
          <a:xfrm flipH="1" flipV="1">
            <a:off x="6080760" y="3127248"/>
            <a:ext cx="2697480" cy="1380744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1124712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" b="1">
                <a:solidFill>
                  <a:srgbClr val="1E3750"/>
                </a:solidFill>
                <a:latin typeface="Aptos"/>
              </a:rPr>
              <a:t>LAN Example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120640" y="2743200"/>
            <a:ext cx="1554480" cy="685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Switch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97280" y="1371600"/>
            <a:ext cx="1463040" cy="5943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PC-A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560320" y="1673352"/>
            <a:ext cx="2560320" cy="1453896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1097280" y="2743200"/>
            <a:ext cx="1463040" cy="5943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PC-B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2560320" y="3044952"/>
            <a:ext cx="2560320" cy="82296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1097280" y="4114800"/>
            <a:ext cx="1463040" cy="5943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Printer</a:t>
            </a:r>
          </a:p>
        </p:txBody>
      </p:sp>
      <p:cxnSp>
        <p:nvCxnSpPr>
          <p:cNvPr id="9" name="Connector 8"/>
          <p:cNvCxnSpPr/>
          <p:nvPr/>
        </p:nvCxnSpPr>
        <p:spPr>
          <a:xfrm flipV="1">
            <a:off x="2560320" y="3127248"/>
            <a:ext cx="2560320" cy="1289304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9326880" y="2743200"/>
            <a:ext cx="1463040" cy="5943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Server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6675120" y="3044952"/>
            <a:ext cx="2651760" cy="82296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1124712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" b="1">
                <a:solidFill>
                  <a:srgbClr val="1E3750"/>
                </a:solidFill>
                <a:latin typeface="Aptos"/>
              </a:rPr>
              <a:t>WLAN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029200" y="2743200"/>
            <a:ext cx="2103120" cy="77724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Access Point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188720" y="1371600"/>
            <a:ext cx="1371600" cy="5943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Laptop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0" y="1463040"/>
            <a:ext cx="64008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" b="1">
                <a:solidFill>
                  <a:srgbClr val="426E91"/>
                </a:solidFill>
                <a:latin typeface="Aptos"/>
              </a:rPr>
              <a:t>)))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3383280" y="1673352"/>
            <a:ext cx="1645920" cy="1453896"/>
          </a:xfrm>
          <a:prstGeom prst="line">
            <a:avLst/>
          </a:prstGeom>
          <a:ln w="25400">
            <a:solidFill>
              <a:srgbClr val="426E9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1188720" y="4206240"/>
            <a:ext cx="1371600" cy="5943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Phone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0" y="4297679"/>
            <a:ext cx="64008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" b="1">
                <a:solidFill>
                  <a:srgbClr val="426E91"/>
                </a:solidFill>
                <a:latin typeface="Aptos"/>
              </a:rPr>
              <a:t>)))</a:t>
            </a:r>
          </a:p>
        </p:txBody>
      </p:sp>
      <p:cxnSp>
        <p:nvCxnSpPr>
          <p:cNvPr id="9" name="Connector 8"/>
          <p:cNvCxnSpPr/>
          <p:nvPr/>
        </p:nvCxnSpPr>
        <p:spPr>
          <a:xfrm flipV="1">
            <a:off x="3383280" y="3127248"/>
            <a:ext cx="1645920" cy="1380744"/>
          </a:xfrm>
          <a:prstGeom prst="line">
            <a:avLst/>
          </a:prstGeom>
          <a:ln w="25400">
            <a:solidFill>
              <a:srgbClr val="426E9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9052560" y="1371600"/>
            <a:ext cx="1371600" cy="5943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Tablet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21040" y="1463040"/>
            <a:ext cx="64008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" b="1">
                <a:solidFill>
                  <a:srgbClr val="426E91"/>
                </a:solidFill>
                <a:latin typeface="Aptos"/>
              </a:rPr>
              <a:t>)))</a:t>
            </a:r>
          </a:p>
        </p:txBody>
      </p:sp>
      <p:cxnSp>
        <p:nvCxnSpPr>
          <p:cNvPr id="12" name="Connector 11"/>
          <p:cNvCxnSpPr/>
          <p:nvPr/>
        </p:nvCxnSpPr>
        <p:spPr>
          <a:xfrm flipH="1">
            <a:off x="7132320" y="1673352"/>
            <a:ext cx="1920240" cy="1453896"/>
          </a:xfrm>
          <a:prstGeom prst="line">
            <a:avLst/>
          </a:prstGeom>
          <a:ln w="25400">
            <a:solidFill>
              <a:srgbClr val="426E9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9052560" y="4206240"/>
            <a:ext cx="1371600" cy="5943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Laptop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21040" y="4297679"/>
            <a:ext cx="64008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" b="1">
                <a:solidFill>
                  <a:srgbClr val="426E91"/>
                </a:solidFill>
                <a:latin typeface="Aptos"/>
              </a:rPr>
              <a:t>)))</a:t>
            </a:r>
          </a:p>
        </p:txBody>
      </p:sp>
      <p:cxnSp>
        <p:nvCxnSpPr>
          <p:cNvPr id="15" name="Connector 14"/>
          <p:cNvCxnSpPr/>
          <p:nvPr/>
        </p:nvCxnSpPr>
        <p:spPr>
          <a:xfrm flipH="1" flipV="1">
            <a:off x="7132320" y="3127248"/>
            <a:ext cx="1920240" cy="1380744"/>
          </a:xfrm>
          <a:prstGeom prst="line">
            <a:avLst/>
          </a:prstGeom>
          <a:ln w="25400">
            <a:solidFill>
              <a:srgbClr val="426E9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1124712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" b="1">
                <a:solidFill>
                  <a:srgbClr val="1E3750"/>
                </a:solidFill>
                <a:latin typeface="Aptos"/>
              </a:rPr>
              <a:t>Wireless Access Point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914400" y="1645920"/>
            <a:ext cx="1554480" cy="685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Phone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3840480"/>
            <a:ext cx="1554480" cy="685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Laptop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651760" y="1828800"/>
            <a:ext cx="64008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" b="1">
                <a:solidFill>
                  <a:srgbClr val="426E91"/>
                </a:solidFill>
                <a:latin typeface="Aptos"/>
              </a:rPr>
              <a:t>)))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651760" y="4023360"/>
            <a:ext cx="64008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" b="1">
                <a:solidFill>
                  <a:srgbClr val="426E91"/>
                </a:solidFill>
                <a:latin typeface="Aptos"/>
              </a:rPr>
              <a:t>)))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0" y="2743200"/>
            <a:ext cx="2103120" cy="77724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Access Point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589520" y="2743200"/>
            <a:ext cx="1554480" cy="685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Switch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0058400" y="2743200"/>
            <a:ext cx="1371600" cy="685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Network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3291840" y="2011680"/>
            <a:ext cx="1280160" cy="1051560"/>
          </a:xfrm>
          <a:prstGeom prst="line">
            <a:avLst/>
          </a:prstGeom>
          <a:ln w="25400">
            <a:solidFill>
              <a:srgbClr val="426E9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 flipV="1">
            <a:off x="3291840" y="3200400"/>
            <a:ext cx="1280160" cy="1005840"/>
          </a:xfrm>
          <a:prstGeom prst="line">
            <a:avLst/>
          </a:prstGeom>
          <a:ln w="25400">
            <a:solidFill>
              <a:srgbClr val="426E9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6675120" y="3127248"/>
            <a:ext cx="914400" cy="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9144000" y="3127248"/>
            <a:ext cx="914400" cy="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1124712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" b="1">
                <a:solidFill>
                  <a:srgbClr val="1E3750"/>
                </a:solidFill>
                <a:latin typeface="Aptos"/>
              </a:rPr>
              <a:t>PAN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303520" y="2743200"/>
            <a:ext cx="1554480" cy="731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Phone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828800" y="1188720"/>
            <a:ext cx="1463040" cy="5943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Headphones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3291840" y="1490472"/>
            <a:ext cx="2011680" cy="1618488"/>
          </a:xfrm>
          <a:prstGeom prst="line">
            <a:avLst/>
          </a:prstGeom>
          <a:ln w="25400">
            <a:solidFill>
              <a:srgbClr val="426E9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846320" y="5212080"/>
            <a:ext cx="246888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800" b="1">
                <a:solidFill>
                  <a:srgbClr val="426E91"/>
                </a:solidFill>
                <a:latin typeface="Aptos"/>
              </a:rPr>
              <a:t>Bluetooth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4389120"/>
            <a:ext cx="1463040" cy="5943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Watch</a:t>
            </a:r>
          </a:p>
        </p:txBody>
      </p:sp>
      <p:cxnSp>
        <p:nvCxnSpPr>
          <p:cNvPr id="8" name="Connector 7"/>
          <p:cNvCxnSpPr/>
          <p:nvPr/>
        </p:nvCxnSpPr>
        <p:spPr>
          <a:xfrm flipV="1">
            <a:off x="3291840" y="3108960"/>
            <a:ext cx="2011680" cy="1581912"/>
          </a:xfrm>
          <a:prstGeom prst="line">
            <a:avLst/>
          </a:prstGeom>
          <a:ln w="25400">
            <a:solidFill>
              <a:srgbClr val="426E9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846320" y="5212080"/>
            <a:ext cx="246888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800" b="1">
                <a:solidFill>
                  <a:srgbClr val="426E91"/>
                </a:solidFill>
                <a:latin typeface="Aptos"/>
              </a:rPr>
              <a:t>Bluetooth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869680" y="1188720"/>
            <a:ext cx="1463040" cy="5943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Keyboard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6858000" y="1490472"/>
            <a:ext cx="2011680" cy="1618488"/>
          </a:xfrm>
          <a:prstGeom prst="line">
            <a:avLst/>
          </a:prstGeom>
          <a:ln w="25400">
            <a:solidFill>
              <a:srgbClr val="426E9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846320" y="5212080"/>
            <a:ext cx="246888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800" b="1">
                <a:solidFill>
                  <a:srgbClr val="426E91"/>
                </a:solidFill>
                <a:latin typeface="Aptos"/>
              </a:rPr>
              <a:t>Bluetooth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869680" y="4389120"/>
            <a:ext cx="1463040" cy="5943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Mouse</a:t>
            </a:r>
          </a:p>
        </p:txBody>
      </p:sp>
      <p:cxnSp>
        <p:nvCxnSpPr>
          <p:cNvPr id="14" name="Connector 13"/>
          <p:cNvCxnSpPr/>
          <p:nvPr/>
        </p:nvCxnSpPr>
        <p:spPr>
          <a:xfrm flipV="1">
            <a:off x="6858000" y="3108960"/>
            <a:ext cx="2011680" cy="1581912"/>
          </a:xfrm>
          <a:prstGeom prst="line">
            <a:avLst/>
          </a:prstGeom>
          <a:ln w="25400">
            <a:solidFill>
              <a:srgbClr val="426E9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846320" y="5212080"/>
            <a:ext cx="246888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800" b="1">
                <a:solidFill>
                  <a:srgbClr val="426E91"/>
                </a:solidFill>
                <a:latin typeface="Aptos"/>
              </a:rPr>
              <a:t>Bluetooth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1124712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" b="1">
                <a:solidFill>
                  <a:srgbClr val="1E3750"/>
                </a:solidFill>
                <a:latin typeface="Aptos"/>
              </a:rPr>
              <a:t>MAN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05840" y="2743200"/>
            <a:ext cx="1737360" cy="731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Building A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03520" y="1097280"/>
            <a:ext cx="1737360" cy="731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Building B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418320" y="2743200"/>
            <a:ext cx="1737360" cy="731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Building C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303520" y="4572000"/>
            <a:ext cx="1737360" cy="731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Building D</a:t>
            </a:r>
          </a:p>
        </p:txBody>
      </p:sp>
      <p:cxnSp>
        <p:nvCxnSpPr>
          <p:cNvPr id="7" name="Connector 6"/>
          <p:cNvCxnSpPr/>
          <p:nvPr/>
        </p:nvCxnSpPr>
        <p:spPr>
          <a:xfrm flipV="1">
            <a:off x="2743200" y="1463040"/>
            <a:ext cx="2560320" cy="164592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7040880" y="1463040"/>
            <a:ext cx="2377440" cy="164592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 flipH="1">
            <a:off x="7040880" y="3108960"/>
            <a:ext cx="2377440" cy="182880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 flipH="1" flipV="1">
            <a:off x="2743200" y="3108960"/>
            <a:ext cx="2560320" cy="182880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023360" y="2834640"/>
            <a:ext cx="411480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000" b="1">
                <a:solidFill>
                  <a:srgbClr val="426E91"/>
                </a:solidFill>
                <a:latin typeface="Aptos"/>
              </a:rPr>
              <a:t>City / Metro Area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1124712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" b="1">
                <a:solidFill>
                  <a:srgbClr val="1E3750"/>
                </a:solidFill>
                <a:latin typeface="Aptos"/>
              </a:rPr>
              <a:t>WAN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05840" y="2743200"/>
            <a:ext cx="1554480" cy="685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Branch LAN</a:t>
            </a:r>
          </a:p>
        </p:txBody>
      </p:sp>
      <p:sp>
        <p:nvSpPr>
          <p:cNvPr id="4" name="Cloud 3"/>
          <p:cNvSpPr/>
          <p:nvPr/>
        </p:nvSpPr>
        <p:spPr>
          <a:xfrm>
            <a:off x="4937760" y="2468880"/>
            <a:ext cx="2286000" cy="1280160"/>
          </a:xfrm>
          <a:prstGeom prst="cloud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WAN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326880" y="2743200"/>
            <a:ext cx="1554480" cy="685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HQ LAN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560320" y="3090672"/>
            <a:ext cx="2377440" cy="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7223760" y="3090672"/>
            <a:ext cx="2103120" cy="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297680" y="4572000"/>
            <a:ext cx="347472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800" b="1">
                <a:solidFill>
                  <a:srgbClr val="426E91"/>
                </a:solidFill>
                <a:latin typeface="Aptos"/>
              </a:rPr>
              <a:t>Long Distance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1124712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" b="1">
                <a:solidFill>
                  <a:srgbClr val="1E3750"/>
                </a:solidFill>
                <a:latin typeface="Aptos"/>
              </a:rPr>
              <a:t>LAN + WAN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914400" y="2743200"/>
            <a:ext cx="1920240" cy="731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Toronto LAN</a:t>
            </a:r>
          </a:p>
        </p:txBody>
      </p:sp>
      <p:sp>
        <p:nvSpPr>
          <p:cNvPr id="4" name="Cloud 3"/>
          <p:cNvSpPr/>
          <p:nvPr/>
        </p:nvSpPr>
        <p:spPr>
          <a:xfrm>
            <a:off x="4983480" y="2468880"/>
            <a:ext cx="2194560" cy="1280160"/>
          </a:xfrm>
          <a:prstGeom prst="cloud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WAN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0" y="2743200"/>
            <a:ext cx="2103120" cy="731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Vancouver LAN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834640" y="3108960"/>
            <a:ext cx="2148840" cy="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7178040" y="3108960"/>
            <a:ext cx="1965960" cy="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1124712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" b="1">
                <a:solidFill>
                  <a:srgbClr val="1E3750"/>
                </a:solidFill>
                <a:latin typeface="Aptos"/>
              </a:rPr>
              <a:t>Internet Path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57200" y="2743200"/>
            <a:ext cx="1188720" cy="685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Your PC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560320" y="2743200"/>
            <a:ext cx="1188720" cy="685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LAN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0" y="2743200"/>
            <a:ext cx="1188720" cy="685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Router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675120" y="2743200"/>
            <a:ext cx="1188720" cy="685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ISP</a:t>
            </a:r>
          </a:p>
        </p:txBody>
      </p:sp>
      <p:sp>
        <p:nvSpPr>
          <p:cNvPr id="7" name="Cloud 6"/>
          <p:cNvSpPr/>
          <p:nvPr/>
        </p:nvSpPr>
        <p:spPr>
          <a:xfrm>
            <a:off x="8595360" y="2468880"/>
            <a:ext cx="1463040" cy="1234440"/>
          </a:xfrm>
          <a:prstGeom prst="cloud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Internet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607040" y="2743200"/>
            <a:ext cx="1188720" cy="685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Server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645920" y="3090672"/>
            <a:ext cx="914400" cy="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749039" y="3090672"/>
            <a:ext cx="822961" cy="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5760720" y="3090672"/>
            <a:ext cx="914400" cy="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7863840" y="3090672"/>
            <a:ext cx="731520" cy="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10058400" y="3090672"/>
            <a:ext cx="548640" cy="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1124712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" b="1">
                <a:solidFill>
                  <a:srgbClr val="1E3750"/>
                </a:solidFill>
                <a:latin typeface="Aptos"/>
              </a:rPr>
              <a:t>Network Topologies</a:t>
            </a:r>
          </a:p>
        </p:txBody>
      </p:sp>
      <p:sp>
        <p:nvSpPr>
          <p:cNvPr id="3" name="Oval 2"/>
          <p:cNvSpPr/>
          <p:nvPr/>
        </p:nvSpPr>
        <p:spPr>
          <a:xfrm>
            <a:off x="1920240" y="3108960"/>
            <a:ext cx="502920" cy="50292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426E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371600" y="4937760"/>
            <a:ext cx="164592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600" b="1">
                <a:solidFill>
                  <a:srgbClr val="1E3750"/>
                </a:solidFill>
                <a:latin typeface="Aptos"/>
              </a:rPr>
              <a:t>STAR</a:t>
            </a:r>
          </a:p>
        </p:txBody>
      </p:sp>
      <p:sp>
        <p:nvSpPr>
          <p:cNvPr id="5" name="Oval 4"/>
          <p:cNvSpPr/>
          <p:nvPr/>
        </p:nvSpPr>
        <p:spPr>
          <a:xfrm>
            <a:off x="4754880" y="3108960"/>
            <a:ext cx="502920" cy="50292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426E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206240" y="4937760"/>
            <a:ext cx="164592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600" b="1">
                <a:solidFill>
                  <a:srgbClr val="1E3750"/>
                </a:solidFill>
                <a:latin typeface="Aptos"/>
              </a:rPr>
              <a:t>BUS</a:t>
            </a:r>
          </a:p>
        </p:txBody>
      </p:sp>
      <p:sp>
        <p:nvSpPr>
          <p:cNvPr id="7" name="Oval 6"/>
          <p:cNvSpPr/>
          <p:nvPr/>
        </p:nvSpPr>
        <p:spPr>
          <a:xfrm>
            <a:off x="7498079" y="3108960"/>
            <a:ext cx="502920" cy="50292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426E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949440" y="4937760"/>
            <a:ext cx="164592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600" b="1">
                <a:solidFill>
                  <a:srgbClr val="1E3750"/>
                </a:solidFill>
                <a:latin typeface="Aptos"/>
              </a:rPr>
              <a:t>RING</a:t>
            </a:r>
          </a:p>
        </p:txBody>
      </p:sp>
      <p:sp>
        <p:nvSpPr>
          <p:cNvPr id="9" name="Oval 8"/>
          <p:cNvSpPr/>
          <p:nvPr/>
        </p:nvSpPr>
        <p:spPr>
          <a:xfrm>
            <a:off x="10149840" y="3108960"/>
            <a:ext cx="502920" cy="50292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426E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601200" y="4937760"/>
            <a:ext cx="164592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600" b="1">
                <a:solidFill>
                  <a:srgbClr val="1E3750"/>
                </a:solidFill>
                <a:latin typeface="Aptos"/>
              </a:rPr>
              <a:t>MESH</a:t>
            </a:r>
          </a:p>
        </p:txBody>
      </p:sp>
      <p:sp>
        <p:nvSpPr>
          <p:cNvPr id="11" name="Oval 10"/>
          <p:cNvSpPr/>
          <p:nvPr/>
        </p:nvSpPr>
        <p:spPr>
          <a:xfrm>
            <a:off x="1005840" y="2194560"/>
            <a:ext cx="365760" cy="36576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426E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2" name="Connector 11"/>
          <p:cNvCxnSpPr/>
          <p:nvPr/>
        </p:nvCxnSpPr>
        <p:spPr>
          <a:xfrm flipH="1" flipV="1">
            <a:off x="1188719" y="2377440"/>
            <a:ext cx="987553" cy="987552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2834640" y="2194560"/>
            <a:ext cx="365760" cy="36576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426E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4" name="Connector 13"/>
          <p:cNvCxnSpPr/>
          <p:nvPr/>
        </p:nvCxnSpPr>
        <p:spPr>
          <a:xfrm flipV="1">
            <a:off x="2176272" y="2377440"/>
            <a:ext cx="841248" cy="987552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1005840" y="4023360"/>
            <a:ext cx="365760" cy="36576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426E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6" name="Connector 15"/>
          <p:cNvCxnSpPr/>
          <p:nvPr/>
        </p:nvCxnSpPr>
        <p:spPr>
          <a:xfrm flipH="1">
            <a:off x="1188719" y="3364992"/>
            <a:ext cx="987553" cy="841248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2834640" y="4023360"/>
            <a:ext cx="365760" cy="36576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426E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8" name="Connector 17"/>
          <p:cNvCxnSpPr/>
          <p:nvPr/>
        </p:nvCxnSpPr>
        <p:spPr>
          <a:xfrm>
            <a:off x="2176272" y="3364992"/>
            <a:ext cx="841248" cy="841248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3840480" y="3383280"/>
            <a:ext cx="2103120" cy="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3931920" y="2468880"/>
            <a:ext cx="365760" cy="36576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426E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4480560" y="2468880"/>
            <a:ext cx="365760" cy="36576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426E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5029200" y="2468880"/>
            <a:ext cx="365760" cy="36576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426E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5577840" y="2468880"/>
            <a:ext cx="365760" cy="36576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426E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7498079" y="2103120"/>
            <a:ext cx="365760" cy="36576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426E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8412480" y="3108960"/>
            <a:ext cx="365760" cy="36576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426E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498079" y="4114800"/>
            <a:ext cx="365760" cy="36576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426E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6583680" y="3108960"/>
            <a:ext cx="365760" cy="36576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426E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7680959" y="2286000"/>
            <a:ext cx="914400" cy="100584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 flipH="1">
            <a:off x="7680959" y="3291840"/>
            <a:ext cx="914400" cy="100584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H="1" flipV="1">
            <a:off x="6766560" y="3291840"/>
            <a:ext cx="914399" cy="100584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 flipV="1">
            <a:off x="6766560" y="2286000"/>
            <a:ext cx="914399" cy="100584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>
          <a:xfrm>
            <a:off x="9418320" y="2286000"/>
            <a:ext cx="365760" cy="36576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426E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10789920" y="2286000"/>
            <a:ext cx="365760" cy="36576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426E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9418320" y="3840480"/>
            <a:ext cx="365760" cy="36576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426E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10789920" y="3840480"/>
            <a:ext cx="365760" cy="36576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426E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6" name="Connector 35"/>
          <p:cNvCxnSpPr/>
          <p:nvPr/>
        </p:nvCxnSpPr>
        <p:spPr>
          <a:xfrm>
            <a:off x="9601200" y="2468880"/>
            <a:ext cx="1371600" cy="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/>
          <p:cNvCxnSpPr/>
          <p:nvPr/>
        </p:nvCxnSpPr>
        <p:spPr>
          <a:xfrm>
            <a:off x="9601200" y="2468880"/>
            <a:ext cx="0" cy="155448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7"/>
          <p:cNvCxnSpPr/>
          <p:nvPr/>
        </p:nvCxnSpPr>
        <p:spPr>
          <a:xfrm>
            <a:off x="9601200" y="2468880"/>
            <a:ext cx="1371600" cy="155448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 flipH="1">
            <a:off x="9601200" y="2468880"/>
            <a:ext cx="1371600" cy="155448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>
            <a:off x="10972800" y="2468880"/>
            <a:ext cx="0" cy="155448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>
            <a:off x="9601200" y="4023360"/>
            <a:ext cx="1371600" cy="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1124712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" b="1">
                <a:solidFill>
                  <a:srgbClr val="1E3750"/>
                </a:solidFill>
                <a:latin typeface="Aptos"/>
              </a:rPr>
              <a:t>Star • Bus • Ring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5840" y="914400"/>
            <a:ext cx="182880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800" b="1">
                <a:solidFill>
                  <a:srgbClr val="1E3750"/>
                </a:solidFill>
                <a:latin typeface="Aptos"/>
              </a:rPr>
              <a:t>STAR</a:t>
            </a:r>
          </a:p>
        </p:txBody>
      </p:sp>
      <p:sp>
        <p:nvSpPr>
          <p:cNvPr id="4" name="Oval 3"/>
          <p:cNvSpPr/>
          <p:nvPr/>
        </p:nvSpPr>
        <p:spPr>
          <a:xfrm>
            <a:off x="1554480" y="2743200"/>
            <a:ext cx="640080" cy="64008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426E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1E3750"/>
                </a:solidFill>
              </a:rPr>
              <a:t>SW</a:t>
            </a:r>
          </a:p>
        </p:txBody>
      </p:sp>
      <p:sp>
        <p:nvSpPr>
          <p:cNvPr id="5" name="Oval 4"/>
          <p:cNvSpPr/>
          <p:nvPr/>
        </p:nvSpPr>
        <p:spPr>
          <a:xfrm>
            <a:off x="548640" y="1828800"/>
            <a:ext cx="411480" cy="41148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426E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6" name="Connector 5"/>
          <p:cNvCxnSpPr/>
          <p:nvPr/>
        </p:nvCxnSpPr>
        <p:spPr>
          <a:xfrm flipH="1" flipV="1">
            <a:off x="749808" y="2029968"/>
            <a:ext cx="1124711" cy="1033272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2743200" y="1828800"/>
            <a:ext cx="411480" cy="41148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426E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8" name="Connector 7"/>
          <p:cNvCxnSpPr/>
          <p:nvPr/>
        </p:nvCxnSpPr>
        <p:spPr>
          <a:xfrm flipV="1">
            <a:off x="1874519" y="2029968"/>
            <a:ext cx="1069849" cy="1033272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548640" y="4023360"/>
            <a:ext cx="411480" cy="41148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426E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 flipH="1">
            <a:off x="749808" y="3063240"/>
            <a:ext cx="1124711" cy="1161288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743200" y="4023360"/>
            <a:ext cx="411480" cy="41148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426E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2" name="Connector 11"/>
          <p:cNvCxnSpPr/>
          <p:nvPr/>
        </p:nvCxnSpPr>
        <p:spPr>
          <a:xfrm>
            <a:off x="1874519" y="3063240"/>
            <a:ext cx="1069849" cy="1161288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754880" y="914400"/>
            <a:ext cx="182880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800" b="1">
                <a:solidFill>
                  <a:srgbClr val="1E3750"/>
                </a:solidFill>
                <a:latin typeface="Aptos"/>
              </a:rPr>
              <a:t>BUS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4114800" y="3108960"/>
            <a:ext cx="3200400" cy="0"/>
          </a:xfrm>
          <a:prstGeom prst="line">
            <a:avLst/>
          </a:prstGeom>
          <a:ln w="381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4206240" y="2103120"/>
            <a:ext cx="411480" cy="41148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426E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6" name="Connector 15"/>
          <p:cNvCxnSpPr/>
          <p:nvPr/>
        </p:nvCxnSpPr>
        <p:spPr>
          <a:xfrm>
            <a:off x="4407407" y="2514600"/>
            <a:ext cx="0" cy="59436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5120640" y="2103120"/>
            <a:ext cx="411480" cy="41148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426E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8" name="Connector 17"/>
          <p:cNvCxnSpPr/>
          <p:nvPr/>
        </p:nvCxnSpPr>
        <p:spPr>
          <a:xfrm>
            <a:off x="5321807" y="2514600"/>
            <a:ext cx="0" cy="59436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6035040" y="2103120"/>
            <a:ext cx="411480" cy="41148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426E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0" name="Connector 19"/>
          <p:cNvCxnSpPr/>
          <p:nvPr/>
        </p:nvCxnSpPr>
        <p:spPr>
          <a:xfrm>
            <a:off x="6236207" y="2514600"/>
            <a:ext cx="0" cy="59436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6949440" y="2103120"/>
            <a:ext cx="411480" cy="41148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426E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7150607" y="2514600"/>
            <a:ext cx="0" cy="59436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8778240" y="914400"/>
            <a:ext cx="182880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800" b="1">
                <a:solidFill>
                  <a:srgbClr val="1E3750"/>
                </a:solidFill>
                <a:latin typeface="Aptos"/>
              </a:rPr>
              <a:t>RING</a:t>
            </a:r>
          </a:p>
        </p:txBody>
      </p:sp>
      <p:sp>
        <p:nvSpPr>
          <p:cNvPr id="24" name="Oval 23"/>
          <p:cNvSpPr/>
          <p:nvPr/>
        </p:nvSpPr>
        <p:spPr>
          <a:xfrm>
            <a:off x="9326880" y="1828800"/>
            <a:ext cx="457200" cy="4572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426E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0607040" y="2926080"/>
            <a:ext cx="457200" cy="4572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426E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9326880" y="4023360"/>
            <a:ext cx="457200" cy="4572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426E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8046720" y="2926080"/>
            <a:ext cx="457200" cy="4572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426E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9555480" y="2057400"/>
            <a:ext cx="1280160" cy="109728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 flipH="1">
            <a:off x="9555480" y="3154680"/>
            <a:ext cx="1280160" cy="109728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H="1" flipV="1">
            <a:off x="8275320" y="3154680"/>
            <a:ext cx="1280160" cy="109728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 flipV="1">
            <a:off x="8275320" y="2057400"/>
            <a:ext cx="1280160" cy="109728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1124712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" b="1">
                <a:solidFill>
                  <a:srgbClr val="1E3750"/>
                </a:solidFill>
                <a:latin typeface="Aptos"/>
              </a:rPr>
              <a:t>Mesh • Physical vs Logical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" y="914400"/>
            <a:ext cx="182880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800" b="1">
                <a:solidFill>
                  <a:srgbClr val="1E3750"/>
                </a:solidFill>
                <a:latin typeface="Aptos"/>
              </a:rPr>
              <a:t>MESH</a:t>
            </a:r>
          </a:p>
        </p:txBody>
      </p:sp>
      <p:sp>
        <p:nvSpPr>
          <p:cNvPr id="4" name="Oval 3"/>
          <p:cNvSpPr/>
          <p:nvPr/>
        </p:nvSpPr>
        <p:spPr>
          <a:xfrm>
            <a:off x="914400" y="1920240"/>
            <a:ext cx="502920" cy="50292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426E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3108960" y="1920240"/>
            <a:ext cx="502920" cy="50292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426E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14400" y="4114800"/>
            <a:ext cx="502920" cy="50292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426E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3108960" y="4114800"/>
            <a:ext cx="502920" cy="50292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426E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8" name="Connector 7"/>
          <p:cNvCxnSpPr/>
          <p:nvPr/>
        </p:nvCxnSpPr>
        <p:spPr>
          <a:xfrm>
            <a:off x="1161288" y="2167128"/>
            <a:ext cx="2194560" cy="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1161288" y="2167128"/>
            <a:ext cx="0" cy="219456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1161288" y="2167128"/>
            <a:ext cx="2194560" cy="219456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 flipH="1">
            <a:off x="1161288" y="2167128"/>
            <a:ext cx="2194560" cy="219456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355848" y="2167128"/>
            <a:ext cx="0" cy="219456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1161288" y="4361688"/>
            <a:ext cx="2194560" cy="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846320" y="914400"/>
            <a:ext cx="201168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800" b="1">
                <a:solidFill>
                  <a:srgbClr val="1E3750"/>
                </a:solidFill>
                <a:latin typeface="Aptos"/>
              </a:rPr>
              <a:t>PHYSICAL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754880" y="2011680"/>
            <a:ext cx="1097280" cy="54864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PC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0" y="2011680"/>
            <a:ext cx="1280160" cy="54864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Switch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229600" y="2011680"/>
            <a:ext cx="1280160" cy="54864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Server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5852160" y="2286000"/>
            <a:ext cx="548640" cy="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7680960" y="2286000"/>
            <a:ext cx="548640" cy="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846320" y="3657600"/>
            <a:ext cx="201168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800" b="1">
                <a:solidFill>
                  <a:srgbClr val="1E3750"/>
                </a:solidFill>
                <a:latin typeface="Aptos"/>
              </a:rPr>
              <a:t>LOGICAL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754880" y="4572000"/>
            <a:ext cx="1371600" cy="54864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VLAN A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498079" y="4572000"/>
            <a:ext cx="1371600" cy="54864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VLAN B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6126480" y="4846320"/>
            <a:ext cx="1371599" cy="0"/>
          </a:xfrm>
          <a:prstGeom prst="line">
            <a:avLst/>
          </a:prstGeom>
          <a:ln w="25400">
            <a:solidFill>
              <a:srgbClr val="426E9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1124712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" b="1">
                <a:solidFill>
                  <a:srgbClr val="1E3750"/>
                </a:solidFill>
                <a:latin typeface="Aptos"/>
              </a:rPr>
              <a:t>Host vs Node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" y="914400"/>
            <a:ext cx="182880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800" b="1">
                <a:solidFill>
                  <a:srgbClr val="1E3750"/>
                </a:solidFill>
                <a:latin typeface="Aptos"/>
              </a:rPr>
              <a:t>HOSTS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55279" y="914400"/>
            <a:ext cx="182880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800" b="1">
                <a:solidFill>
                  <a:srgbClr val="1E3750"/>
                </a:solidFill>
                <a:latin typeface="Aptos"/>
              </a:rPr>
              <a:t>NODES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2011680"/>
            <a:ext cx="1371600" cy="5943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PC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4023360"/>
            <a:ext cx="1371600" cy="5943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Server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0" y="1828800"/>
            <a:ext cx="1371600" cy="5943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Switch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509760" y="1828800"/>
            <a:ext cx="1371600" cy="5943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Router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0" y="4114800"/>
            <a:ext cx="1371600" cy="5943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PC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509760" y="4114800"/>
            <a:ext cx="1371600" cy="5943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AP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1124712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" b="1">
                <a:solidFill>
                  <a:srgbClr val="1E3750"/>
                </a:solidFill>
                <a:latin typeface="Aptos"/>
              </a:rPr>
              <a:t>Network Interfaces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937760" y="2377440"/>
            <a:ext cx="2194560" cy="914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Computer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05840" y="1097280"/>
            <a:ext cx="1554480" cy="5943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Ethernet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560320" y="1399032"/>
            <a:ext cx="2377440" cy="1435608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1005840" y="4389120"/>
            <a:ext cx="1554480" cy="5943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Wi-Fi</a:t>
            </a:r>
          </a:p>
        </p:txBody>
      </p:sp>
      <p:cxnSp>
        <p:nvCxnSpPr>
          <p:cNvPr id="7" name="Connector 6"/>
          <p:cNvCxnSpPr/>
          <p:nvPr/>
        </p:nvCxnSpPr>
        <p:spPr>
          <a:xfrm flipV="1">
            <a:off x="2560320" y="2834640"/>
            <a:ext cx="2377440" cy="1856232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9601200" y="1097280"/>
            <a:ext cx="1554480" cy="5943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Loopback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132320" y="1399032"/>
            <a:ext cx="2468880" cy="1435608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9601200" y="4389120"/>
            <a:ext cx="1554480" cy="5943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Virtual</a:t>
            </a:r>
          </a:p>
        </p:txBody>
      </p:sp>
      <p:cxnSp>
        <p:nvCxnSpPr>
          <p:cNvPr id="11" name="Connector 10"/>
          <p:cNvCxnSpPr/>
          <p:nvPr/>
        </p:nvCxnSpPr>
        <p:spPr>
          <a:xfrm flipV="1">
            <a:off x="7132320" y="2834640"/>
            <a:ext cx="2468880" cy="1856232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1124712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" b="1">
                <a:solidFill>
                  <a:srgbClr val="1E3750"/>
                </a:solidFill>
                <a:latin typeface="Aptos"/>
              </a:rPr>
              <a:t>NIC vs Network Interface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05840" y="2743200"/>
            <a:ext cx="1920240" cy="731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Physical NIC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754880" y="2286000"/>
            <a:ext cx="2651760" cy="16459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Operating System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0" y="1554480"/>
            <a:ext cx="2011680" cy="6400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Ethernet Interface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0" y="3931920"/>
            <a:ext cx="2011680" cy="6400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Virtual Interface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2926080" y="3108960"/>
            <a:ext cx="1828800" cy="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 flipV="1">
            <a:off x="7406640" y="1874519"/>
            <a:ext cx="1737360" cy="868681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7406640" y="3474720"/>
            <a:ext cx="1737360" cy="77724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1124712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" b="1">
                <a:solidFill>
                  <a:srgbClr val="1E3750"/>
                </a:solidFill>
                <a:latin typeface="Aptos"/>
              </a:rPr>
              <a:t>Network Media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05840" y="1828800"/>
            <a:ext cx="1828800" cy="731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Copper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166360" y="1828800"/>
            <a:ext cx="1828800" cy="731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Fiber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326880" y="1828800"/>
            <a:ext cx="1828800" cy="731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Wi-Fi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54480" y="3108960"/>
            <a:ext cx="731520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000" b="1">
                <a:solidFill>
                  <a:srgbClr val="426E91"/>
                </a:solidFill>
                <a:latin typeface="Aptos"/>
              </a:rPr>
              <a:t>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0" y="3108960"/>
            <a:ext cx="731520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000" b="1">
                <a:solidFill>
                  <a:srgbClr val="426E91"/>
                </a:solidFill>
                <a:latin typeface="Aptos"/>
              </a:rPr>
              <a:t>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829800" y="3108960"/>
            <a:ext cx="914400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000" b="1">
                <a:solidFill>
                  <a:srgbClr val="426E91"/>
                </a:solidFill>
                <a:latin typeface="Aptos"/>
              </a:rPr>
              <a:t>)))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4297680"/>
            <a:ext cx="237744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800" b="1">
                <a:solidFill>
                  <a:srgbClr val="1E3750"/>
                </a:solidFill>
                <a:latin typeface="Aptos"/>
              </a:rPr>
              <a:t>Electrical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92040" y="4297680"/>
            <a:ext cx="237744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800" b="1">
                <a:solidFill>
                  <a:srgbClr val="1E3750"/>
                </a:solidFill>
                <a:latin typeface="Aptos"/>
              </a:rPr>
              <a:t>Light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52560" y="4297680"/>
            <a:ext cx="237744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800" b="1">
                <a:solidFill>
                  <a:srgbClr val="1E3750"/>
                </a:solidFill>
                <a:latin typeface="Aptos"/>
              </a:rPr>
              <a:t>Radio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1124712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" b="1">
                <a:solidFill>
                  <a:srgbClr val="1E3750"/>
                </a:solidFill>
                <a:latin typeface="Aptos"/>
              </a:rPr>
              <a:t>Protocol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914400" y="2743200"/>
            <a:ext cx="1645920" cy="731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System A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601200" y="2743200"/>
            <a:ext cx="1645920" cy="731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System B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926080" y="2697480"/>
            <a:ext cx="1051560" cy="6400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Format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560320" y="3108960"/>
            <a:ext cx="365760" cy="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8229600" y="3108960"/>
            <a:ext cx="1371600" cy="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4251960" y="2697480"/>
            <a:ext cx="1051560" cy="6400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Address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560320" y="3108960"/>
            <a:ext cx="365760" cy="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8229600" y="3108960"/>
            <a:ext cx="1371600" cy="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5577840" y="2697480"/>
            <a:ext cx="1051560" cy="6400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Send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2560320" y="3108960"/>
            <a:ext cx="365760" cy="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8229600" y="3108960"/>
            <a:ext cx="1371600" cy="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6903720" y="2697480"/>
            <a:ext cx="1051560" cy="6400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Receive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2560320" y="3108960"/>
            <a:ext cx="365760" cy="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8229600" y="3108960"/>
            <a:ext cx="1371600" cy="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8229600" y="2697480"/>
            <a:ext cx="1051560" cy="6400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Response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2560320" y="3108960"/>
            <a:ext cx="365760" cy="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8229600" y="3108960"/>
            <a:ext cx="1371600" cy="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1124712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" b="1">
                <a:solidFill>
                  <a:srgbClr val="1E3750"/>
                </a:solidFill>
                <a:latin typeface="Aptos"/>
              </a:rPr>
              <a:t>Network Infrastructure Devices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2743200"/>
            <a:ext cx="1828800" cy="731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PCs / Servers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017520" y="2743200"/>
            <a:ext cx="1371600" cy="731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Switch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120640" y="2743200"/>
            <a:ext cx="1463040" cy="731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Firewall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0" y="2743200"/>
            <a:ext cx="1371600" cy="731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Router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418320" y="2743200"/>
            <a:ext cx="1920240" cy="731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Other Networks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2377440" y="3108960"/>
            <a:ext cx="640080" cy="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017520" y="4663440"/>
            <a:ext cx="1645920" cy="6400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Access Point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03120" y="4754880"/>
            <a:ext cx="64008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" b="1">
                <a:solidFill>
                  <a:srgbClr val="426E91"/>
                </a:solidFill>
                <a:latin typeface="Aptos"/>
              </a:rPr>
              <a:t>)))</a:t>
            </a:r>
          </a:p>
        </p:txBody>
      </p:sp>
      <p:cxnSp>
        <p:nvCxnSpPr>
          <p:cNvPr id="11" name="Connector 10"/>
          <p:cNvCxnSpPr/>
          <p:nvPr/>
        </p:nvCxnSpPr>
        <p:spPr>
          <a:xfrm flipH="1" flipV="1">
            <a:off x="3703320" y="3474720"/>
            <a:ext cx="137160" cy="118872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4389120" y="3108960"/>
            <a:ext cx="731520" cy="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3017520" y="4663440"/>
            <a:ext cx="1645920" cy="6400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Access Point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103120" y="4754880"/>
            <a:ext cx="64008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" b="1">
                <a:solidFill>
                  <a:srgbClr val="426E91"/>
                </a:solidFill>
                <a:latin typeface="Aptos"/>
              </a:rPr>
              <a:t>)))</a:t>
            </a:r>
          </a:p>
        </p:txBody>
      </p:sp>
      <p:cxnSp>
        <p:nvCxnSpPr>
          <p:cNvPr id="15" name="Connector 14"/>
          <p:cNvCxnSpPr/>
          <p:nvPr/>
        </p:nvCxnSpPr>
        <p:spPr>
          <a:xfrm flipH="1" flipV="1">
            <a:off x="3703320" y="3474720"/>
            <a:ext cx="137160" cy="118872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6583680" y="3108960"/>
            <a:ext cx="731520" cy="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3017520" y="4663440"/>
            <a:ext cx="1645920" cy="6400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Access Point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103120" y="4754880"/>
            <a:ext cx="64008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" b="1">
                <a:solidFill>
                  <a:srgbClr val="426E91"/>
                </a:solidFill>
                <a:latin typeface="Aptos"/>
              </a:rPr>
              <a:t>)))</a:t>
            </a:r>
          </a:p>
        </p:txBody>
      </p:sp>
      <p:cxnSp>
        <p:nvCxnSpPr>
          <p:cNvPr id="19" name="Connector 18"/>
          <p:cNvCxnSpPr/>
          <p:nvPr/>
        </p:nvCxnSpPr>
        <p:spPr>
          <a:xfrm flipH="1" flipV="1">
            <a:off x="3703320" y="3474720"/>
            <a:ext cx="137160" cy="118872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8686800" y="3108960"/>
            <a:ext cx="731520" cy="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3017520" y="4663440"/>
            <a:ext cx="1645920" cy="6400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Access Point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103120" y="4754880"/>
            <a:ext cx="64008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" b="1">
                <a:solidFill>
                  <a:srgbClr val="426E91"/>
                </a:solidFill>
                <a:latin typeface="Aptos"/>
              </a:rPr>
              <a:t>)))</a:t>
            </a:r>
          </a:p>
        </p:txBody>
      </p:sp>
      <p:cxnSp>
        <p:nvCxnSpPr>
          <p:cNvPr id="23" name="Connector 22"/>
          <p:cNvCxnSpPr/>
          <p:nvPr/>
        </p:nvCxnSpPr>
        <p:spPr>
          <a:xfrm flipH="1" flipV="1">
            <a:off x="3703320" y="3474720"/>
            <a:ext cx="137160" cy="118872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1124712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" b="1">
                <a:solidFill>
                  <a:srgbClr val="1E3750"/>
                </a:solidFill>
                <a:latin typeface="Aptos"/>
              </a:rPr>
              <a:t>Endpoints vs Infrastructure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5840" y="822960"/>
            <a:ext cx="274320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800" b="1">
                <a:solidFill>
                  <a:srgbClr val="1E3750"/>
                </a:solidFill>
                <a:latin typeface="Aptos"/>
              </a:rPr>
              <a:t>ENDPOINTS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63840" y="822960"/>
            <a:ext cx="274320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800" b="1">
                <a:solidFill>
                  <a:srgbClr val="1E3750"/>
                </a:solidFill>
                <a:latin typeface="Aptos"/>
              </a:rPr>
              <a:t>INFRASTRUCTURE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05840" y="1828800"/>
            <a:ext cx="1463040" cy="5943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PC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834640" y="1828800"/>
            <a:ext cx="1463040" cy="5943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Server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05840" y="3931920"/>
            <a:ext cx="1463040" cy="5943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Phone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34640" y="3931920"/>
            <a:ext cx="1463040" cy="5943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Printer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80960" y="1828800"/>
            <a:ext cx="1463040" cy="5943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Switch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601200" y="1828800"/>
            <a:ext cx="1463040" cy="5943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Router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680960" y="3931920"/>
            <a:ext cx="1463040" cy="5943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Firewall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601200" y="3931920"/>
            <a:ext cx="1463040" cy="5943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Access Point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1124712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" b="1">
                <a:solidFill>
                  <a:srgbClr val="1E3750"/>
                </a:solidFill>
                <a:latin typeface="Aptos"/>
              </a:rPr>
              <a:t>Intranet vs Internet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188720"/>
            <a:ext cx="5486400" cy="4389120"/>
          </a:xfrm>
          <a:prstGeom prst="roundRect">
            <a:avLst/>
          </a:prstGeom>
          <a:noFill/>
          <a:ln w="38100">
            <a:solidFill>
              <a:srgbClr val="426E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2468880" y="1371600"/>
            <a:ext cx="201168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000" b="1">
                <a:solidFill>
                  <a:srgbClr val="1E3750"/>
                </a:solidFill>
                <a:latin typeface="Aptos"/>
              </a:rPr>
              <a:t>INTRANET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280160" y="2743200"/>
            <a:ext cx="1554480" cy="685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Internal PC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206240" y="2011680"/>
            <a:ext cx="1554480" cy="685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File Server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206240" y="3657600"/>
            <a:ext cx="1554480" cy="685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Internal App</a:t>
            </a:r>
          </a:p>
        </p:txBody>
      </p:sp>
      <p:cxnSp>
        <p:nvCxnSpPr>
          <p:cNvPr id="8" name="Connector 7"/>
          <p:cNvCxnSpPr/>
          <p:nvPr/>
        </p:nvCxnSpPr>
        <p:spPr>
          <a:xfrm flipV="1">
            <a:off x="2834640" y="2331720"/>
            <a:ext cx="1371600" cy="77724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2834640" y="3108960"/>
            <a:ext cx="1371600" cy="868679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loud 9"/>
          <p:cNvSpPr/>
          <p:nvPr/>
        </p:nvSpPr>
        <p:spPr>
          <a:xfrm>
            <a:off x="8229600" y="2377440"/>
            <a:ext cx="2743200" cy="1554480"/>
          </a:xfrm>
          <a:prstGeom prst="cloud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Internet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6217920" y="3108960"/>
            <a:ext cx="2011680" cy="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1124712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" b="1">
                <a:solidFill>
                  <a:srgbClr val="1E3750"/>
                </a:solidFill>
                <a:latin typeface="Aptos"/>
              </a:rPr>
              <a:t>Basic Network Diagram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2743200"/>
            <a:ext cx="1554480" cy="685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PC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200400" y="2743200"/>
            <a:ext cx="1554480" cy="685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Switch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0" y="2743200"/>
            <a:ext cx="1554480" cy="685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Router</a:t>
            </a:r>
          </a:p>
        </p:txBody>
      </p:sp>
      <p:sp>
        <p:nvSpPr>
          <p:cNvPr id="6" name="Cloud 5"/>
          <p:cNvSpPr/>
          <p:nvPr/>
        </p:nvSpPr>
        <p:spPr>
          <a:xfrm>
            <a:off x="8229600" y="2377440"/>
            <a:ext cx="2011680" cy="1371600"/>
          </a:xfrm>
          <a:prstGeom prst="cloud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Internet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200400" y="4754880"/>
            <a:ext cx="1554480" cy="685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Server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2286000" y="3090672"/>
            <a:ext cx="914400" cy="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4754880" y="3090672"/>
            <a:ext cx="914400" cy="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7223760" y="3090672"/>
            <a:ext cx="1005840" cy="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977639" y="3429000"/>
            <a:ext cx="0" cy="1325880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1124712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" b="1">
                <a:solidFill>
                  <a:srgbClr val="1E3750"/>
                </a:solidFill>
                <a:latin typeface="Aptos"/>
              </a:rPr>
              <a:t>Network Part 1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120640" y="2560320"/>
            <a:ext cx="1920240" cy="8229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Network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914400"/>
            <a:ext cx="1371600" cy="5943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LAN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600200" y="1216152"/>
            <a:ext cx="4480560" cy="1755648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2926080" y="640080"/>
            <a:ext cx="1371600" cy="5943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WLAN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611880" y="941832"/>
            <a:ext cx="2468880" cy="2029968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7955279" y="640080"/>
            <a:ext cx="1371600" cy="5943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PAN</a:t>
            </a:r>
          </a:p>
        </p:txBody>
      </p:sp>
      <p:cxnSp>
        <p:nvCxnSpPr>
          <p:cNvPr id="9" name="Connector 8"/>
          <p:cNvCxnSpPr/>
          <p:nvPr/>
        </p:nvCxnSpPr>
        <p:spPr>
          <a:xfrm flipH="1">
            <a:off x="6080760" y="941832"/>
            <a:ext cx="2560320" cy="2029968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9966960" y="914400"/>
            <a:ext cx="1371600" cy="5943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MAN</a:t>
            </a:r>
          </a:p>
        </p:txBody>
      </p:sp>
      <p:cxnSp>
        <p:nvCxnSpPr>
          <p:cNvPr id="11" name="Connector 10"/>
          <p:cNvCxnSpPr/>
          <p:nvPr/>
        </p:nvCxnSpPr>
        <p:spPr>
          <a:xfrm flipH="1">
            <a:off x="6080760" y="1216152"/>
            <a:ext cx="4572000" cy="1755648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914400" y="4846320"/>
            <a:ext cx="1371600" cy="5943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WAN</a:t>
            </a:r>
          </a:p>
        </p:txBody>
      </p:sp>
      <p:cxnSp>
        <p:nvCxnSpPr>
          <p:cNvPr id="13" name="Connector 12"/>
          <p:cNvCxnSpPr/>
          <p:nvPr/>
        </p:nvCxnSpPr>
        <p:spPr>
          <a:xfrm flipV="1">
            <a:off x="1600200" y="2971800"/>
            <a:ext cx="4480560" cy="2176272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loud 13"/>
          <p:cNvSpPr/>
          <p:nvPr/>
        </p:nvSpPr>
        <p:spPr>
          <a:xfrm>
            <a:off x="2926080" y="5120640"/>
            <a:ext cx="1371600" cy="594360"/>
          </a:xfrm>
          <a:prstGeom prst="cloud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Internet</a:t>
            </a:r>
          </a:p>
        </p:txBody>
      </p:sp>
      <p:cxnSp>
        <p:nvCxnSpPr>
          <p:cNvPr id="15" name="Connector 14"/>
          <p:cNvCxnSpPr/>
          <p:nvPr/>
        </p:nvCxnSpPr>
        <p:spPr>
          <a:xfrm flipV="1">
            <a:off x="3611880" y="2971800"/>
            <a:ext cx="2468880" cy="2450592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7955279" y="5120640"/>
            <a:ext cx="1371600" cy="5943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Media</a:t>
            </a:r>
          </a:p>
        </p:txBody>
      </p:sp>
      <p:cxnSp>
        <p:nvCxnSpPr>
          <p:cNvPr id="17" name="Connector 16"/>
          <p:cNvCxnSpPr/>
          <p:nvPr/>
        </p:nvCxnSpPr>
        <p:spPr>
          <a:xfrm flipH="1" flipV="1">
            <a:off x="6080760" y="2971800"/>
            <a:ext cx="2560320" cy="2450592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9966960" y="4846320"/>
            <a:ext cx="1371600" cy="5943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1E3750"/>
                </a:solidFill>
                <a:latin typeface="Aptos"/>
              </a:rPr>
              <a:t>Topologies</a:t>
            </a:r>
          </a:p>
        </p:txBody>
      </p:sp>
      <p:cxnSp>
        <p:nvCxnSpPr>
          <p:cNvPr id="19" name="Connector 18"/>
          <p:cNvCxnSpPr/>
          <p:nvPr/>
        </p:nvCxnSpPr>
        <p:spPr>
          <a:xfrm flipH="1" flipV="1">
            <a:off x="6080760" y="2971800"/>
            <a:ext cx="4572000" cy="2176272"/>
          </a:xfrm>
          <a:prstGeom prst="line">
            <a:avLst/>
          </a:prstGeom>
          <a:ln w="25400">
            <a:solidFill>
              <a:srgbClr val="426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