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Network Part 2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728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62306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371600" y="3108960"/>
            <a:ext cx="502919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6868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</a:t>
            </a:r>
          </a:p>
        </p:txBody>
      </p:sp>
      <p:sp>
        <p:nvSpPr>
          <p:cNvPr id="7" name="Hexagon 6"/>
          <p:cNvSpPr/>
          <p:nvPr/>
        </p:nvSpPr>
        <p:spPr>
          <a:xfrm>
            <a:off x="3657600" y="2240280"/>
            <a:ext cx="1188720" cy="731520"/>
          </a:xfrm>
          <a:prstGeom prst="hexagon">
            <a:avLst/>
          </a:prstGeom>
          <a:solidFill>
            <a:srgbClr val="FFFFFF"/>
          </a:solidFill>
          <a:ln w="2159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74720" y="3063240"/>
            <a:ext cx="15544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Router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0" y="192024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537960" y="217627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196328" y="208483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2" name="Connector 11"/>
          <p:cNvCxnSpPr/>
          <p:nvPr/>
        </p:nvCxnSpPr>
        <p:spPr>
          <a:xfrm>
            <a:off x="6537960" y="248716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196328" y="239572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4" name="Connector 13"/>
          <p:cNvCxnSpPr/>
          <p:nvPr/>
        </p:nvCxnSpPr>
        <p:spPr>
          <a:xfrm>
            <a:off x="6537960" y="279806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196328" y="270662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6126480" y="324612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Server</a:t>
            </a:r>
          </a:p>
        </p:txBody>
      </p:sp>
      <p:sp>
        <p:nvSpPr>
          <p:cNvPr id="17" name="Cloud 16"/>
          <p:cNvSpPr/>
          <p:nvPr/>
        </p:nvSpPr>
        <p:spPr>
          <a:xfrm>
            <a:off x="9144000" y="2148840"/>
            <a:ext cx="1828800" cy="1005840"/>
          </a:xfrm>
          <a:prstGeom prst="cloud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148840" y="2606040"/>
            <a:ext cx="1508760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846320" y="2606040"/>
            <a:ext cx="1554480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452360" y="2606040"/>
            <a:ext cx="1691640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05840" y="4754880"/>
            <a:ext cx="1024128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2A679B"/>
                </a:solidFill>
              </a:defRPr>
            </a:pPr>
            <a:r>
              <a:t>LOCAL • REMOTE • CLIENTS • SERVERS • SERVICES • RESOURCES • P2P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2. Local or Remote?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7280" y="237744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623060" y="301752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371600" y="3200400"/>
            <a:ext cx="502919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68680" y="324612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Host</a:t>
            </a:r>
          </a:p>
        </p:txBody>
      </p:sp>
      <p:sp>
        <p:nvSpPr>
          <p:cNvPr id="7" name="Oval 6"/>
          <p:cNvSpPr/>
          <p:nvPr/>
        </p:nvSpPr>
        <p:spPr>
          <a:xfrm>
            <a:off x="3749039" y="2286000"/>
            <a:ext cx="914400" cy="914400"/>
          </a:xfrm>
          <a:prstGeom prst="ellipse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142B44"/>
                </a:solidFill>
              </a:defRPr>
            </a:pPr>
            <a: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463040"/>
            <a:ext cx="201168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LOCAL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3383280"/>
            <a:ext cx="201168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REMOTE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148840" y="2697480"/>
            <a:ext cx="1600199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4663440" y="1828800"/>
            <a:ext cx="1737360" cy="73152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663440" y="2834640"/>
            <a:ext cx="1737360" cy="914399"/>
          </a:xfrm>
          <a:prstGeom prst="line">
            <a:avLst/>
          </a:prstGeom>
          <a:ln w="25400">
            <a:solidFill>
              <a:srgbClr val="A0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3. Same Network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118872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71450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46304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6012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192.168.1.10/24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2148840"/>
            <a:ext cx="228600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LOCAL NETWORK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966978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41832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91540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192.168.1.20/24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240280" y="2606040"/>
            <a:ext cx="2331720" cy="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858000" y="2606040"/>
            <a:ext cx="2286000" cy="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4. Same Network Example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7280" y="201168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623060" y="265176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371600" y="2834640"/>
            <a:ext cx="502919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68680" y="288036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PC-A</a:t>
            </a:r>
            <a:br/>
            <a:r>
              <a:t>192.168.1.10/24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54880" y="210312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SWITCH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0" y="201168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9669780" y="265176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418320" y="283464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915400" y="288036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PC-B</a:t>
            </a:r>
            <a:br/>
            <a:r>
              <a:t>192.168.1.20/24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148840" y="2423160"/>
            <a:ext cx="2606040" cy="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583680" y="2423160"/>
            <a:ext cx="2560320" cy="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00" y="384048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367850"/>
                </a:solidFill>
              </a:defRPr>
            </a:pPr>
            <a:r>
              <a:t>192.168.1.0/24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5. Different Networks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584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53162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28016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7724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192.168.1.10/24</a:t>
            </a:r>
          </a:p>
        </p:txBody>
      </p:sp>
      <p:sp>
        <p:nvSpPr>
          <p:cNvPr id="7" name="Hexagon 6"/>
          <p:cNvSpPr/>
          <p:nvPr/>
        </p:nvSpPr>
        <p:spPr>
          <a:xfrm>
            <a:off x="4937760" y="2240280"/>
            <a:ext cx="1188720" cy="731520"/>
          </a:xfrm>
          <a:prstGeom prst="hexagon">
            <a:avLst/>
          </a:prstGeom>
          <a:solidFill>
            <a:srgbClr val="FFFFFF"/>
          </a:solidFill>
          <a:ln w="2159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0" y="3063240"/>
            <a:ext cx="15544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ROUTING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9326880" y="192024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9464040" y="217627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0122407" y="208483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2" name="Connector 11"/>
          <p:cNvCxnSpPr/>
          <p:nvPr/>
        </p:nvCxnSpPr>
        <p:spPr>
          <a:xfrm>
            <a:off x="9464040" y="248716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0122407" y="239572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4" name="Connector 13"/>
          <p:cNvCxnSpPr/>
          <p:nvPr/>
        </p:nvCxnSpPr>
        <p:spPr>
          <a:xfrm>
            <a:off x="9464040" y="279806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122407" y="270662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9052559" y="324612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192.168.2.20/24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057400" y="2606040"/>
            <a:ext cx="2880360" cy="0"/>
          </a:xfrm>
          <a:prstGeom prst="line">
            <a:avLst/>
          </a:prstGeom>
          <a:ln w="25400">
            <a:solidFill>
              <a:srgbClr val="A0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126480" y="2606040"/>
            <a:ext cx="3200400" cy="0"/>
          </a:xfrm>
          <a:prstGeom prst="line">
            <a:avLst/>
          </a:prstGeom>
          <a:ln w="25400">
            <a:solidFill>
              <a:srgbClr val="A0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14400" y="4114800"/>
            <a:ext cx="18288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262D34"/>
                </a:solidFill>
              </a:defRPr>
            </a:pPr>
            <a:r>
              <a:t>192.168.1.0/24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0" y="4114800"/>
            <a:ext cx="20116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262D34"/>
                </a:solidFill>
              </a:defRPr>
            </a:pPr>
            <a:r>
              <a:t>192.168.2.0/24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6. Different Networks Example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2834640" cy="23774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A</a:t>
            </a:r>
            <a:br/>
            <a:r>
              <a:t>192.168.1.0/24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214884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2125980" y="278892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874519" y="2971800"/>
            <a:ext cx="502921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71600" y="301752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PC-A</a:t>
            </a:r>
            <a:br/>
            <a:r>
              <a:t>192.168.1.10</a:t>
            </a:r>
          </a:p>
        </p:txBody>
      </p:sp>
      <p:sp>
        <p:nvSpPr>
          <p:cNvPr id="8" name="Hexagon 7"/>
          <p:cNvSpPr/>
          <p:nvPr/>
        </p:nvSpPr>
        <p:spPr>
          <a:xfrm>
            <a:off x="5486400" y="2331720"/>
            <a:ext cx="1188720" cy="731520"/>
          </a:xfrm>
          <a:prstGeom prst="hexagon">
            <a:avLst/>
          </a:prstGeom>
          <a:solidFill>
            <a:srgbClr val="FFFFFF"/>
          </a:solidFill>
          <a:ln w="2159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03520" y="3154679"/>
            <a:ext cx="15544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Router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21040" y="1645920"/>
            <a:ext cx="2834640" cy="23774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B</a:t>
            </a:r>
            <a:br/>
            <a:r>
              <a:t>192.168.2.0/24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89720" y="196596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9326880" y="2221991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9985248" y="213055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4" name="Connector 13"/>
          <p:cNvCxnSpPr/>
          <p:nvPr/>
        </p:nvCxnSpPr>
        <p:spPr>
          <a:xfrm>
            <a:off x="9326880" y="2532887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9985248" y="244144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6" name="Connector 15"/>
          <p:cNvCxnSpPr/>
          <p:nvPr/>
        </p:nvCxnSpPr>
        <p:spPr>
          <a:xfrm>
            <a:off x="9326880" y="284378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985248" y="275234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915400" y="3291839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Server</a:t>
            </a:r>
            <a:br/>
            <a:r>
              <a:t>192.168.2.20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566160" y="2743200"/>
            <a:ext cx="1920240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6675120" y="2743200"/>
            <a:ext cx="1645920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7. Local and Remote Are Relative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44018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18872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Host 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01218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576072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5780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Host 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784080" y="192024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9921240" y="217627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0579607" y="208483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4" name="Connector 13"/>
          <p:cNvCxnSpPr/>
          <p:nvPr/>
        </p:nvCxnSpPr>
        <p:spPr>
          <a:xfrm>
            <a:off x="9921240" y="248716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0579607" y="239572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6" name="Connector 15"/>
          <p:cNvCxnSpPr/>
          <p:nvPr/>
        </p:nvCxnSpPr>
        <p:spPr>
          <a:xfrm>
            <a:off x="9921240" y="279806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0579607" y="270662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9509759" y="324612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Destination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965960" y="2606040"/>
            <a:ext cx="3520440" cy="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6537960" y="2606040"/>
            <a:ext cx="3246120" cy="0"/>
          </a:xfrm>
          <a:prstGeom prst="line">
            <a:avLst/>
          </a:prstGeom>
          <a:ln w="25400">
            <a:solidFill>
              <a:srgbClr val="A0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834640" y="1920240"/>
            <a:ext cx="164592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367850"/>
                </a:solidFill>
              </a:defRPr>
            </a:pPr>
            <a:r>
              <a:t>LOCAL to 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0" y="1920240"/>
            <a:ext cx="18288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A04141"/>
                </a:solidFill>
              </a:defRPr>
            </a:pPr>
            <a:r>
              <a:t>REMOTE from 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8. Prefix Determines the Boundary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27432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142B44"/>
                </a:solidFill>
              </a:defRPr>
            </a:pPr>
            <a:r>
              <a:t>192.168.1.10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0" y="2011680"/>
            <a:ext cx="109728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/24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914400" y="3017520"/>
            <a:ext cx="7132320" cy="0"/>
          </a:xfrm>
          <a:prstGeom prst="line">
            <a:avLst/>
          </a:prstGeom>
          <a:ln w="381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6309360" y="2560320"/>
            <a:ext cx="0" cy="914400"/>
          </a:xfrm>
          <a:prstGeom prst="line">
            <a:avLst/>
          </a:prstGeom>
          <a:ln w="38100">
            <a:solidFill>
              <a:srgbClr val="A0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828800" y="3657600"/>
            <a:ext cx="20116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1">
                <a:solidFill>
                  <a:srgbClr val="2A679B"/>
                </a:solidFill>
              </a:defRPr>
            </a:pPr>
            <a:r>
              <a:t>NETWORK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0" y="3657600"/>
            <a:ext cx="13716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1">
                <a:solidFill>
                  <a:srgbClr val="A04141"/>
                </a:solidFill>
              </a:defRPr>
            </a:pPr>
            <a:r>
              <a:t>HOST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4297680"/>
            <a:ext cx="13716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0">
                <a:solidFill>
                  <a:srgbClr val="6E767D"/>
                </a:solidFill>
              </a:defRPr>
            </a:pPr>
            <a:r>
              <a:t>24 bits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0" y="4297680"/>
            <a:ext cx="13716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0">
                <a:solidFill>
                  <a:srgbClr val="6E767D"/>
                </a:solidFill>
              </a:defRPr>
            </a:pPr>
            <a:r>
              <a:t>8 bits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9. Do Not Judge by the Dots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475488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000" b="1">
                <a:solidFill>
                  <a:srgbClr val="142B44"/>
                </a:solidFill>
              </a:defRPr>
            </a:pPr>
            <a:r>
              <a:t>192 . 168 . 1 . 10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0" y="1828800"/>
            <a:ext cx="9144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200" b="1">
                <a:solidFill>
                  <a:srgbClr val="A04141"/>
                </a:solidFill>
              </a:defRPr>
            </a:pPr>
            <a:r>
              <a:t>≠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75120" y="1737360"/>
            <a:ext cx="320040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BOUNDARY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3840480"/>
            <a:ext cx="4114800" cy="6400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IP + PREFIX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3886200"/>
            <a:ext cx="73152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3703320"/>
            <a:ext cx="283464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CONTEXT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10. Why Routing Exists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828800"/>
            <a:ext cx="192024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0" y="1828800"/>
            <a:ext cx="192024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0" y="1828800"/>
            <a:ext cx="192024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09760" y="1828800"/>
            <a:ext cx="192024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D</a:t>
            </a:r>
          </a:p>
        </p:txBody>
      </p:sp>
      <p:sp>
        <p:nvSpPr>
          <p:cNvPr id="7" name="Hexagon 6"/>
          <p:cNvSpPr/>
          <p:nvPr/>
        </p:nvSpPr>
        <p:spPr>
          <a:xfrm>
            <a:off x="2651760" y="3657600"/>
            <a:ext cx="1188720" cy="731520"/>
          </a:xfrm>
          <a:prstGeom prst="hexagon">
            <a:avLst/>
          </a:prstGeom>
          <a:solidFill>
            <a:srgbClr val="FFFFFF"/>
          </a:solidFill>
          <a:ln w="2159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468879" y="4480560"/>
            <a:ext cx="15544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Router</a:t>
            </a:r>
          </a:p>
        </p:txBody>
      </p:sp>
      <p:sp>
        <p:nvSpPr>
          <p:cNvPr id="9" name="Hexagon 8"/>
          <p:cNvSpPr/>
          <p:nvPr/>
        </p:nvSpPr>
        <p:spPr>
          <a:xfrm>
            <a:off x="5577840" y="3657600"/>
            <a:ext cx="1188720" cy="731520"/>
          </a:xfrm>
          <a:prstGeom prst="hexagon">
            <a:avLst/>
          </a:prstGeom>
          <a:solidFill>
            <a:srgbClr val="FFFFFF"/>
          </a:solidFill>
          <a:ln w="2159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94959" y="4480560"/>
            <a:ext cx="15544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Router</a:t>
            </a:r>
          </a:p>
        </p:txBody>
      </p:sp>
      <p:sp>
        <p:nvSpPr>
          <p:cNvPr id="11" name="Hexagon 10"/>
          <p:cNvSpPr/>
          <p:nvPr/>
        </p:nvSpPr>
        <p:spPr>
          <a:xfrm>
            <a:off x="8503920" y="3657600"/>
            <a:ext cx="1188720" cy="731520"/>
          </a:xfrm>
          <a:prstGeom prst="hexagon">
            <a:avLst/>
          </a:prstGeom>
          <a:solidFill>
            <a:srgbClr val="FFFFFF"/>
          </a:solidFill>
          <a:ln w="2159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4480560"/>
            <a:ext cx="15544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Router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91640" y="2743200"/>
            <a:ext cx="1554480" cy="91440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>
            <a:off x="3840480" y="2743200"/>
            <a:ext cx="777240" cy="91440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617720" y="2743200"/>
            <a:ext cx="1554480" cy="91440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6766560" y="2743200"/>
            <a:ext cx="777240" cy="91440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543800" y="2743200"/>
            <a:ext cx="1554480" cy="91440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9692640" y="2743200"/>
            <a:ext cx="777240" cy="91440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11. Internetworking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03120"/>
            <a:ext cx="201168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A</a:t>
            </a:r>
          </a:p>
        </p:txBody>
      </p:sp>
      <p:sp>
        <p:nvSpPr>
          <p:cNvPr id="4" name="Hexagon 3"/>
          <p:cNvSpPr/>
          <p:nvPr/>
        </p:nvSpPr>
        <p:spPr>
          <a:xfrm>
            <a:off x="3383280" y="2194560"/>
            <a:ext cx="1188720" cy="731520"/>
          </a:xfrm>
          <a:prstGeom prst="hexagon">
            <a:avLst/>
          </a:prstGeom>
          <a:solidFill>
            <a:srgbClr val="FFFFFF"/>
          </a:solidFill>
          <a:ln w="2159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00400" y="3017520"/>
            <a:ext cx="15544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Router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0" y="2103120"/>
            <a:ext cx="201168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B</a:t>
            </a:r>
          </a:p>
        </p:txBody>
      </p:sp>
      <p:sp>
        <p:nvSpPr>
          <p:cNvPr id="7" name="Hexagon 6"/>
          <p:cNvSpPr/>
          <p:nvPr/>
        </p:nvSpPr>
        <p:spPr>
          <a:xfrm>
            <a:off x="8138160" y="2194560"/>
            <a:ext cx="1188720" cy="731520"/>
          </a:xfrm>
          <a:prstGeom prst="hexagon">
            <a:avLst/>
          </a:prstGeom>
          <a:solidFill>
            <a:srgbClr val="FFFFFF"/>
          </a:solidFill>
          <a:ln w="2159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0" y="3017520"/>
            <a:ext cx="15544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Router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149840" y="2103120"/>
            <a:ext cx="155448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C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743200" y="2560320"/>
            <a:ext cx="640080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4572000" y="2560320"/>
            <a:ext cx="914400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498079" y="2560320"/>
            <a:ext cx="640081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326880" y="2560320"/>
            <a:ext cx="822960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12. Local vs Routed Communication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8288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367850"/>
                </a:solidFill>
              </a:defRPr>
            </a:pPr>
            <a:r>
              <a:t>LOCAL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25730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00584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Host A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418338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93192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2900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Host B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83080" y="2606040"/>
            <a:ext cx="1874520" cy="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00800" y="1371600"/>
            <a:ext cx="18288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A04141"/>
                </a:solidFill>
              </a:defRPr>
            </a:pPr>
            <a:r>
              <a:t>ROUTED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674370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492240" y="3108960"/>
            <a:ext cx="502919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8932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Host A</a:t>
            </a:r>
          </a:p>
        </p:txBody>
      </p:sp>
      <p:sp>
        <p:nvSpPr>
          <p:cNvPr id="18" name="Hexagon 17"/>
          <p:cNvSpPr/>
          <p:nvPr/>
        </p:nvSpPr>
        <p:spPr>
          <a:xfrm>
            <a:off x="8321040" y="2240280"/>
            <a:ext cx="1188720" cy="731520"/>
          </a:xfrm>
          <a:prstGeom prst="hexagon">
            <a:avLst/>
          </a:prstGeom>
          <a:solidFill>
            <a:srgbClr val="FFFFFF"/>
          </a:solidFill>
          <a:ln w="2159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8160" y="3063240"/>
            <a:ext cx="15544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Router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24160" y="192024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10561320" y="217627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1219688" y="208483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23" name="Connector 22"/>
          <p:cNvCxnSpPr/>
          <p:nvPr/>
        </p:nvCxnSpPr>
        <p:spPr>
          <a:xfrm>
            <a:off x="10561320" y="248716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1219688" y="239572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25" name="Connector 24"/>
          <p:cNvCxnSpPr/>
          <p:nvPr/>
        </p:nvCxnSpPr>
        <p:spPr>
          <a:xfrm>
            <a:off x="10561320" y="279806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1219688" y="270662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10149840" y="324612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Remote Host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7269480" y="2606040"/>
            <a:ext cx="1051560" cy="0"/>
          </a:xfrm>
          <a:prstGeom prst="line">
            <a:avLst/>
          </a:prstGeom>
          <a:ln w="25400">
            <a:solidFill>
              <a:srgbClr val="A0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9509760" y="2606040"/>
            <a:ext cx="914400" cy="0"/>
          </a:xfrm>
          <a:prstGeom prst="line">
            <a:avLst/>
          </a:prstGeom>
          <a:ln w="25400">
            <a:solidFill>
              <a:srgbClr val="A0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13. Client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1188720" y="219456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714500" y="2834639"/>
            <a:ext cx="0" cy="182881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463040" y="301752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60120" y="3063239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9418320" y="182880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9555480" y="208483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0213848" y="199339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0" name="Connector 9"/>
          <p:cNvCxnSpPr/>
          <p:nvPr/>
        </p:nvCxnSpPr>
        <p:spPr>
          <a:xfrm>
            <a:off x="9555480" y="239572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0213848" y="230428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2" name="Connector 11"/>
          <p:cNvCxnSpPr/>
          <p:nvPr/>
        </p:nvCxnSpPr>
        <p:spPr>
          <a:xfrm>
            <a:off x="9555480" y="270662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0213848" y="261518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9144000" y="315468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SERVER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240280" y="2560320"/>
            <a:ext cx="7178040" cy="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54880" y="192024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2A679B"/>
                </a:solidFill>
              </a:defRPr>
            </a:pPr>
            <a:r>
              <a:t>REQUEST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14. Client Can Be Software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371600"/>
            <a:ext cx="2743200" cy="35661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COMPUTER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25880" y="1965960"/>
            <a:ext cx="192024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Web Browser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25880" y="2788920"/>
            <a:ext cx="192024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Mail App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25880" y="3611880"/>
            <a:ext cx="192024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2B44"/>
                </a:solidFill>
              </a:defRPr>
            </a:pPr>
            <a:r>
              <a:t>Other App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0" y="137160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720840" y="1627632"/>
            <a:ext cx="777239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379208" y="153619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0" name="Connector 9"/>
          <p:cNvCxnSpPr/>
          <p:nvPr/>
        </p:nvCxnSpPr>
        <p:spPr>
          <a:xfrm>
            <a:off x="6720840" y="1938528"/>
            <a:ext cx="777239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379208" y="184708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2" name="Connector 11"/>
          <p:cNvCxnSpPr/>
          <p:nvPr/>
        </p:nvCxnSpPr>
        <p:spPr>
          <a:xfrm>
            <a:off x="6720840" y="2249424"/>
            <a:ext cx="777239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379208" y="215798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6309360" y="269748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Web Server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86800" y="329184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8823960" y="354787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482328" y="345643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8" name="Connector 17"/>
          <p:cNvCxnSpPr/>
          <p:nvPr/>
        </p:nvCxnSpPr>
        <p:spPr>
          <a:xfrm>
            <a:off x="8823960" y="385876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9482328" y="376732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20" name="Connector 19"/>
          <p:cNvCxnSpPr/>
          <p:nvPr/>
        </p:nvCxnSpPr>
        <p:spPr>
          <a:xfrm>
            <a:off x="8823960" y="4169663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482328" y="407822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8412480" y="461772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Mail Server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3657600" y="2011680"/>
            <a:ext cx="2926080" cy="22860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3657600" y="3063240"/>
            <a:ext cx="5029200" cy="86868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15. Server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55448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257300" y="219456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005840" y="237744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02920" y="242316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 1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292608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1257300" y="356616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005840" y="374904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02920" y="379476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429768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1257300" y="493776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005840" y="512064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2920" y="516636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 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0" y="237744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9098280" y="263347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756648" y="254203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8" name="Connector 17"/>
          <p:cNvCxnSpPr/>
          <p:nvPr/>
        </p:nvCxnSpPr>
        <p:spPr>
          <a:xfrm>
            <a:off x="9098280" y="294436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9756648" y="285292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20" name="Connector 19"/>
          <p:cNvCxnSpPr/>
          <p:nvPr/>
        </p:nvCxnSpPr>
        <p:spPr>
          <a:xfrm>
            <a:off x="9098280" y="325526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756648" y="316382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8686800" y="370332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SERVER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783080" y="1874519"/>
            <a:ext cx="7178040" cy="1097281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1783080" y="2971800"/>
            <a:ext cx="7178040" cy="27432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1783080" y="2971800"/>
            <a:ext cx="7178040" cy="164592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16. Server Is a Role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728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62306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371600" y="3108960"/>
            <a:ext cx="502919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6868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Laptop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4640" y="2468880"/>
            <a:ext cx="73152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49039" y="2057400"/>
            <a:ext cx="2743200" cy="109728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SERVER SOFTWARE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2468880"/>
            <a:ext cx="73152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875538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50392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00100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023360"/>
            <a:ext cx="10972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2A679B"/>
                </a:solidFill>
              </a:defRPr>
            </a:pPr>
            <a:r>
              <a:t>ROLE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17. Multiple Services on One Server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7280" y="210312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234439" y="2359152"/>
            <a:ext cx="777241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892807" y="226771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6" name="Connector 5"/>
          <p:cNvCxnSpPr/>
          <p:nvPr/>
        </p:nvCxnSpPr>
        <p:spPr>
          <a:xfrm>
            <a:off x="1234439" y="2670048"/>
            <a:ext cx="777241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892807" y="257860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8" name="Connector 7"/>
          <p:cNvCxnSpPr/>
          <p:nvPr/>
        </p:nvCxnSpPr>
        <p:spPr>
          <a:xfrm>
            <a:off x="1234439" y="2980944"/>
            <a:ext cx="777241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892807" y="288950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822959" y="342900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ONE SERVER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1188720"/>
            <a:ext cx="274320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WEB SERVICE</a:t>
            </a:r>
          </a:p>
        </p:txBody>
      </p:sp>
      <p:cxnSp>
        <p:nvCxnSpPr>
          <p:cNvPr id="12" name="Connector 11"/>
          <p:cNvCxnSpPr/>
          <p:nvPr/>
        </p:nvCxnSpPr>
        <p:spPr>
          <a:xfrm flipV="1">
            <a:off x="2148840" y="1554480"/>
            <a:ext cx="2423160" cy="118872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572000" y="2606040"/>
            <a:ext cx="274320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DATABASE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148840" y="2743200"/>
            <a:ext cx="2423160" cy="22860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572000" y="4023360"/>
            <a:ext cx="2743200" cy="7772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FILE SERVICE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148840" y="2743200"/>
            <a:ext cx="2423160" cy="1645920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960120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1012698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87552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37260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315200" y="1554480"/>
            <a:ext cx="2286000" cy="105156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7315200" y="2606040"/>
            <a:ext cx="2286000" cy="36576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7315200" y="2606040"/>
            <a:ext cx="2286000" cy="1783080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18. Client and Server at the Same Time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64642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394959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89204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Computer A</a:t>
            </a:r>
          </a:p>
        </p:txBody>
      </p:sp>
      <p:sp>
        <p:nvSpPr>
          <p:cNvPr id="7" name="Rectangle 6"/>
          <p:cNvSpPr/>
          <p:nvPr/>
        </p:nvSpPr>
        <p:spPr>
          <a:xfrm>
            <a:off x="9509760" y="118872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9646920" y="144475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0305288" y="135331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0" name="Connector 9"/>
          <p:cNvCxnSpPr/>
          <p:nvPr/>
        </p:nvCxnSpPr>
        <p:spPr>
          <a:xfrm>
            <a:off x="9646920" y="175564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0305288" y="166420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2" name="Connector 11"/>
          <p:cNvCxnSpPr/>
          <p:nvPr/>
        </p:nvCxnSpPr>
        <p:spPr>
          <a:xfrm>
            <a:off x="9646920" y="206654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0305288" y="197510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9235440" y="251460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Computer 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09760" y="402336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10035540" y="466344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9784080" y="484632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281160" y="489204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Computer C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6172200" y="1828800"/>
            <a:ext cx="3337560" cy="64008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675120" y="1371600"/>
            <a:ext cx="18288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2A679B"/>
                </a:solidFill>
              </a:defRPr>
            </a:pPr>
            <a:r>
              <a:t>A = CLIENT</a:t>
            </a:r>
          </a:p>
        </p:txBody>
      </p:sp>
      <p:cxnSp>
        <p:nvCxnSpPr>
          <p:cNvPr id="21" name="Connector 20"/>
          <p:cNvCxnSpPr/>
          <p:nvPr/>
        </p:nvCxnSpPr>
        <p:spPr>
          <a:xfrm flipH="1" flipV="1">
            <a:off x="6172200" y="2834640"/>
            <a:ext cx="3337560" cy="150876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675120" y="4114800"/>
            <a:ext cx="18288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500" b="1">
                <a:solidFill>
                  <a:srgbClr val="367850"/>
                </a:solidFill>
              </a:defRPr>
            </a:pPr>
            <a:r>
              <a:t>A = SERVER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19. Request and Response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44018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18872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9692640" y="192024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9829800" y="217627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0488167" y="208483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0" name="Connector 9"/>
          <p:cNvCxnSpPr/>
          <p:nvPr/>
        </p:nvCxnSpPr>
        <p:spPr>
          <a:xfrm>
            <a:off x="9829800" y="248716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0488167" y="239572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2" name="Connector 11"/>
          <p:cNvCxnSpPr/>
          <p:nvPr/>
        </p:nvCxnSpPr>
        <p:spPr>
          <a:xfrm>
            <a:off x="9829800" y="279806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0488167" y="270662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9418319" y="324612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SERVER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965960" y="2331720"/>
            <a:ext cx="7726680" cy="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572000" y="164592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1">
                <a:solidFill>
                  <a:srgbClr val="2A679B"/>
                </a:solidFill>
              </a:defRPr>
            </a:pPr>
            <a:r>
              <a:t>REQUEST →</a:t>
            </a:r>
          </a:p>
        </p:txBody>
      </p:sp>
      <p:cxnSp>
        <p:nvCxnSpPr>
          <p:cNvPr id="17" name="Connector 16"/>
          <p:cNvCxnSpPr/>
          <p:nvPr/>
        </p:nvCxnSpPr>
        <p:spPr>
          <a:xfrm flipH="1">
            <a:off x="1965960" y="3063240"/>
            <a:ext cx="7726680" cy="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572000" y="3474720"/>
            <a:ext cx="22860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1">
                <a:solidFill>
                  <a:srgbClr val="367850"/>
                </a:solidFill>
              </a:defRPr>
            </a:pPr>
            <a:r>
              <a:t>← RESPONSE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20. Client-Server Architecture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394960" y="210312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532120" y="235915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6190488" y="226771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6" name="Connector 5"/>
          <p:cNvCxnSpPr/>
          <p:nvPr/>
        </p:nvCxnSpPr>
        <p:spPr>
          <a:xfrm>
            <a:off x="5532120" y="267004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190488" y="257860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8" name="Connector 7"/>
          <p:cNvCxnSpPr/>
          <p:nvPr/>
        </p:nvCxnSpPr>
        <p:spPr>
          <a:xfrm>
            <a:off x="5532120" y="298094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190488" y="288950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5120640" y="342900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SERVER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128016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1440180" y="1920239"/>
            <a:ext cx="0" cy="182881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188720" y="210312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5800" y="2148839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 1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965960" y="1600200"/>
            <a:ext cx="3931920" cy="109728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914400" y="384048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1440180" y="448056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188720" y="466344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" y="470916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 2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1965960" y="2697480"/>
            <a:ext cx="3931920" cy="146304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9966960" y="128016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10492740" y="1920239"/>
            <a:ext cx="0" cy="182881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0241280" y="210312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738360" y="2148839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 3</a:t>
            </a:r>
          </a:p>
        </p:txBody>
      </p:sp>
      <p:cxnSp>
        <p:nvCxnSpPr>
          <p:cNvPr id="25" name="Connector 24"/>
          <p:cNvCxnSpPr/>
          <p:nvPr/>
        </p:nvCxnSpPr>
        <p:spPr>
          <a:xfrm flipH="1">
            <a:off x="5897880" y="1600200"/>
            <a:ext cx="5120640" cy="109728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9966960" y="384048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10492740" y="448056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0241280" y="466344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738360" y="470916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 4</a:t>
            </a:r>
          </a:p>
        </p:txBody>
      </p:sp>
      <p:cxnSp>
        <p:nvCxnSpPr>
          <p:cNvPr id="30" name="Connector 29"/>
          <p:cNvCxnSpPr/>
          <p:nvPr/>
        </p:nvCxnSpPr>
        <p:spPr>
          <a:xfrm flipH="1" flipV="1">
            <a:off x="5897880" y="2697480"/>
            <a:ext cx="5120640" cy="146304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21. Centralization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394960" y="210312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532120" y="235915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6190488" y="226771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6" name="Connector 5"/>
          <p:cNvCxnSpPr/>
          <p:nvPr/>
        </p:nvCxnSpPr>
        <p:spPr>
          <a:xfrm>
            <a:off x="5532120" y="267004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190488" y="257860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8" name="Connector 7"/>
          <p:cNvCxnSpPr/>
          <p:nvPr/>
        </p:nvCxnSpPr>
        <p:spPr>
          <a:xfrm>
            <a:off x="5532120" y="298094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190488" y="288950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5120640" y="342900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CENTRAL SERVER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128016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1440180" y="1920239"/>
            <a:ext cx="0" cy="182881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188720" y="210312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5800" y="2148839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User A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965960" y="1600200"/>
            <a:ext cx="3931920" cy="109728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914400" y="384048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1440180" y="448056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188720" y="466344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" y="470916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User B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1965960" y="2697480"/>
            <a:ext cx="3931920" cy="146304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9966960" y="128016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10492740" y="1920239"/>
            <a:ext cx="0" cy="182881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0241280" y="210312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738360" y="2148839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User C</a:t>
            </a:r>
          </a:p>
        </p:txBody>
      </p:sp>
      <p:cxnSp>
        <p:nvCxnSpPr>
          <p:cNvPr id="25" name="Connector 24"/>
          <p:cNvCxnSpPr/>
          <p:nvPr/>
        </p:nvCxnSpPr>
        <p:spPr>
          <a:xfrm flipH="1">
            <a:off x="5897880" y="1600200"/>
            <a:ext cx="5120640" cy="109728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9966960" y="384048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10492740" y="448056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0241280" y="466344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738360" y="470916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User D</a:t>
            </a:r>
          </a:p>
        </p:txBody>
      </p:sp>
      <p:cxnSp>
        <p:nvCxnSpPr>
          <p:cNvPr id="30" name="Connector 29"/>
          <p:cNvCxnSpPr/>
          <p:nvPr/>
        </p:nvCxnSpPr>
        <p:spPr>
          <a:xfrm flipH="1" flipV="1">
            <a:off x="5897880" y="2697480"/>
            <a:ext cx="5120640" cy="146304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3840480" y="4846320"/>
            <a:ext cx="137160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AUTH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40680" y="4846320"/>
            <a:ext cx="137160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BACKUP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40880" y="4846320"/>
            <a:ext cx="137160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MONITOR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22. Network Service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7280" y="201168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234439" y="2267712"/>
            <a:ext cx="777241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892807" y="217627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6" name="Connector 5"/>
          <p:cNvCxnSpPr/>
          <p:nvPr/>
        </p:nvCxnSpPr>
        <p:spPr>
          <a:xfrm>
            <a:off x="1234439" y="2578608"/>
            <a:ext cx="777241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892807" y="248716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8" name="Connector 7"/>
          <p:cNvCxnSpPr/>
          <p:nvPr/>
        </p:nvCxnSpPr>
        <p:spPr>
          <a:xfrm>
            <a:off x="1234439" y="2889504"/>
            <a:ext cx="777241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892807" y="279806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822959" y="333756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SERVER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2103120"/>
            <a:ext cx="2926080" cy="91440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 SERVICE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78408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10309859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0058400" y="3108960"/>
            <a:ext cx="502919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55548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148840" y="2651760"/>
            <a:ext cx="2423160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498079" y="2651760"/>
            <a:ext cx="2286001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743200" y="4297680"/>
            <a:ext cx="141732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WEB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63440" y="4297680"/>
            <a:ext cx="141732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DNS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0" y="4297680"/>
            <a:ext cx="141732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AUTH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03920" y="4297680"/>
            <a:ext cx="1417320" cy="5943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4"/>
                </a:solidFill>
              </a:defRPr>
            </a:pPr>
            <a:r>
              <a:t>EMAIL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23. Network Resource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44018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18872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USER</a:t>
            </a:r>
          </a:p>
        </p:txBody>
      </p:sp>
      <p:sp>
        <p:nvSpPr>
          <p:cNvPr id="7" name="Cloud 6"/>
          <p:cNvSpPr/>
          <p:nvPr/>
        </p:nvSpPr>
        <p:spPr>
          <a:xfrm>
            <a:off x="3840480" y="2057400"/>
            <a:ext cx="2011680" cy="1097280"/>
          </a:xfrm>
          <a:prstGeom prst="cloud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NETWORK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1097280"/>
            <a:ext cx="246888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FILES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0" y="2514600"/>
            <a:ext cx="246888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PRINTER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0" y="3931920"/>
            <a:ext cx="2468880" cy="7315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4"/>
                </a:solidFill>
              </a:defRPr>
            </a:pPr>
            <a:r>
              <a:t>DATABASE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965960" y="2606040"/>
            <a:ext cx="1874520" cy="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5852160" y="1463040"/>
            <a:ext cx="1463040" cy="114300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852160" y="2606040"/>
            <a:ext cx="1463040" cy="27432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5852160" y="2606040"/>
            <a:ext cx="1463040" cy="1691640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24. Service vs Resource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011680"/>
            <a:ext cx="2743200" cy="11887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FILE-SHARING</a:t>
            </a:r>
            <a:br/>
            <a:r>
              <a:t>SERVICE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0" y="2423160"/>
            <a:ext cx="73152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937760" y="2011680"/>
            <a:ext cx="2743200" cy="11887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SHARED FILES</a:t>
            </a:r>
            <a:br/>
            <a:r>
              <a:t>RESOURCE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023360"/>
            <a:ext cx="2743200" cy="11887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PRINT</a:t>
            </a:r>
            <a:br/>
            <a:r>
              <a:t>SERVICE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3360" y="4434840"/>
            <a:ext cx="73152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8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37760" y="4023360"/>
            <a:ext cx="2743200" cy="11887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PRINTER</a:t>
            </a:r>
            <a:br/>
            <a:r>
              <a:t>RESOURCE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25. Connectivity vs Service Availability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44018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18872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192024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5623560" y="217627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281928" y="208483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0" name="Connector 9"/>
          <p:cNvCxnSpPr/>
          <p:nvPr/>
        </p:nvCxnSpPr>
        <p:spPr>
          <a:xfrm>
            <a:off x="5623560" y="248716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281928" y="239572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2" name="Connector 11"/>
          <p:cNvCxnSpPr/>
          <p:nvPr/>
        </p:nvCxnSpPr>
        <p:spPr>
          <a:xfrm>
            <a:off x="5623560" y="279806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6281928" y="270662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5212080" y="324612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SERVER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965960" y="2606040"/>
            <a:ext cx="3520440" cy="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743200" y="1920240"/>
            <a:ext cx="219456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700" b="1">
                <a:solidFill>
                  <a:srgbClr val="367850"/>
                </a:solidFill>
              </a:defRPr>
            </a:pPr>
            <a:r>
              <a:t>CONNECTIVITY ✓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778240" y="2103120"/>
            <a:ext cx="2286000" cy="100584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42B44"/>
                </a:solidFill>
              </a:defRPr>
            </a:pPr>
            <a:r>
              <a:t>WEB SERVICE</a:t>
            </a:r>
            <a:br/>
            <a:r>
              <a:t>✕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26. Troubleshooting Path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19456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DEVICE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91840" y="219456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REACHABLE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0" y="219456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SERVICE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0" y="2194560"/>
            <a:ext cx="182880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ACCESS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2423160"/>
            <a:ext cx="457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2423160"/>
            <a:ext cx="457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79" y="2423160"/>
            <a:ext cx="457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0" y="2148840"/>
            <a:ext cx="914400" cy="8229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3400" b="1">
                <a:solidFill>
                  <a:srgbClr val="142B44"/>
                </a:solidFill>
              </a:defRPr>
            </a:pPr>
            <a:r>
              <a:t>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27. Peer-to-Peer Networking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128016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805939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55448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5156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PC-A</a:t>
            </a:r>
          </a:p>
        </p:txBody>
      </p:sp>
      <p:sp>
        <p:nvSpPr>
          <p:cNvPr id="7" name="Rectangle 6"/>
          <p:cNvSpPr/>
          <p:nvPr/>
        </p:nvSpPr>
        <p:spPr>
          <a:xfrm>
            <a:off x="960120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1012698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987552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37260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PC-B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331720" y="2423160"/>
            <a:ext cx="7269480" cy="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2331720" y="2880360"/>
            <a:ext cx="7269480" cy="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97680" y="1645920"/>
            <a:ext cx="292608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2A679B"/>
                </a:solidFill>
              </a:defRPr>
            </a:pPr>
            <a:r>
              <a:t>PEER ↔ PEER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28. Client-Server vs Peer-to-Peer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188720"/>
            <a:ext cx="27432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1">
                <a:solidFill>
                  <a:srgbClr val="2A679B"/>
                </a:solidFill>
              </a:defRPr>
            </a:pPr>
            <a:r>
              <a:t>CLIENT-SERVER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19456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257300" y="2834639"/>
            <a:ext cx="0" cy="182881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005840" y="301752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3063239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84048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1257300" y="448056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" y="466344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2920" y="470916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Client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40480" y="256032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3977640" y="281635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636008" y="272491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5" name="Connector 14"/>
          <p:cNvCxnSpPr/>
          <p:nvPr/>
        </p:nvCxnSpPr>
        <p:spPr>
          <a:xfrm>
            <a:off x="3977640" y="312724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636008" y="303580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7" name="Connector 16"/>
          <p:cNvCxnSpPr/>
          <p:nvPr/>
        </p:nvCxnSpPr>
        <p:spPr>
          <a:xfrm>
            <a:off x="3977640" y="343814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636008" y="334670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3566160" y="388620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Server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783080" y="2514600"/>
            <a:ext cx="2057400" cy="45720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1783080" y="3246120"/>
            <a:ext cx="2057400" cy="914400"/>
          </a:xfrm>
          <a:prstGeom prst="line">
            <a:avLst/>
          </a:prstGeom>
          <a:ln w="254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83680" y="1188720"/>
            <a:ext cx="274320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1">
                <a:solidFill>
                  <a:srgbClr val="367850"/>
                </a:solidFill>
              </a:defRPr>
            </a:pPr>
            <a:r>
              <a:t>PEER-TO-PEER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75120" y="27432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7200900" y="33832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949440" y="35661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446520" y="36118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Peer 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058400" y="27432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10584180" y="33832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0332720" y="35661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829800" y="36118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Peer B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726679" y="3063240"/>
            <a:ext cx="2331721" cy="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29. Enterprise Lab Example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125730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00584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0292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Domain</a:t>
            </a:r>
            <a:br/>
            <a:r>
              <a:t>Workstation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0" y="128016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3794760" y="153619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453128" y="1444751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0" name="Connector 9"/>
          <p:cNvCxnSpPr/>
          <p:nvPr/>
        </p:nvCxnSpPr>
        <p:spPr>
          <a:xfrm>
            <a:off x="3794760" y="184708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453128" y="175564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2" name="Connector 11"/>
          <p:cNvCxnSpPr/>
          <p:nvPr/>
        </p:nvCxnSpPr>
        <p:spPr>
          <a:xfrm>
            <a:off x="3794760" y="215798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453128" y="2066543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3383280" y="2606039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Domain</a:t>
            </a:r>
            <a:br/>
            <a:r>
              <a:t>Controller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92240" y="3474720"/>
            <a:ext cx="1051560" cy="1234440"/>
          </a:xfrm>
          <a:prstGeom prst="rect">
            <a:avLst/>
          </a:prstGeom>
          <a:solidFill>
            <a:srgbClr val="FFFFFF"/>
          </a:solidFill>
          <a:ln w="2159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6629400" y="3730752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287768" y="3639312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18" name="Connector 17"/>
          <p:cNvCxnSpPr/>
          <p:nvPr/>
        </p:nvCxnSpPr>
        <p:spPr>
          <a:xfrm>
            <a:off x="6629400" y="4041648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287768" y="3950208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cxnSp>
        <p:nvCxnSpPr>
          <p:cNvPr id="20" name="Connector 19"/>
          <p:cNvCxnSpPr/>
          <p:nvPr/>
        </p:nvCxnSpPr>
        <p:spPr>
          <a:xfrm>
            <a:off x="6629400" y="4352544"/>
            <a:ext cx="777240" cy="0"/>
          </a:xfrm>
          <a:prstGeom prst="line">
            <a:avLst/>
          </a:prstGeom>
          <a:ln w="12700">
            <a:solidFill>
              <a:srgbClr val="6E76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287768" y="4261104"/>
            <a:ext cx="73152" cy="73152"/>
          </a:xfrm>
          <a:prstGeom prst="ellipse">
            <a:avLst/>
          </a:prstGeom>
          <a:solidFill>
            <a:srgbClr val="367850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" b="1">
                <a:solidFill>
                  <a:srgbClr val="142B44"/>
                </a:solidFill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6217920" y="4800600"/>
            <a:ext cx="1600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Monitoring</a:t>
            </a:r>
            <a:br/>
            <a:r>
              <a:t>System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966960" y="2286000"/>
            <a:ext cx="1051560" cy="640080"/>
          </a:xfrm>
          <a:prstGeom prst="rect">
            <a:avLst/>
          </a:prstGeom>
          <a:solidFill>
            <a:srgbClr val="FFFFFF"/>
          </a:solidFill>
          <a:ln w="1905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10492740" y="2926080"/>
            <a:ext cx="0" cy="18288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0241280" y="3108960"/>
            <a:ext cx="502920" cy="0"/>
          </a:xfrm>
          <a:prstGeom prst="line">
            <a:avLst/>
          </a:prstGeom>
          <a:ln w="1905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738360" y="3154680"/>
            <a:ext cx="15087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62D34"/>
                </a:solidFill>
              </a:defRPr>
            </a:pPr>
            <a:r>
              <a:t>Workstation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1783080" y="1920240"/>
            <a:ext cx="1874520" cy="685800"/>
          </a:xfrm>
          <a:prstGeom prst="line">
            <a:avLst/>
          </a:prstGeom>
          <a:ln w="25400">
            <a:solidFill>
              <a:srgbClr val="2A67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011680" y="1554480"/>
            <a:ext cx="109728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2A679B"/>
                </a:solidFill>
              </a:defRPr>
            </a:pPr>
            <a:r>
              <a:t>AUTH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783080" y="2834640"/>
            <a:ext cx="4709160" cy="1280160"/>
          </a:xfrm>
          <a:prstGeom prst="line">
            <a:avLst/>
          </a:prstGeom>
          <a:ln w="25400">
            <a:solidFill>
              <a:srgbClr val="3678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291840" y="3886200"/>
            <a:ext cx="192024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367850"/>
                </a:solidFill>
              </a:defRPr>
            </a:pPr>
            <a:r>
              <a:t>SECURITY DATA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783080" y="2697480"/>
            <a:ext cx="8183880" cy="0"/>
          </a:xfrm>
          <a:prstGeom prst="line">
            <a:avLst/>
          </a:prstGeom>
          <a:ln w="25400">
            <a:solidFill>
              <a:srgbClr val="B487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680960" y="2148840"/>
            <a:ext cx="128016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300" b="1">
                <a:solidFill>
                  <a:srgbClr val="B48732"/>
                </a:solidFill>
              </a:defRPr>
            </a:pPr>
            <a:r>
              <a:t>DIRECT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42B44"/>
                </a:solidFill>
              </a:defRPr>
            </a:pPr>
            <a:r>
              <a:t>30. Network Part 2 Recap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371600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LOCAL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57600" y="1371600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REMOTE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1371600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CLIENT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0" y="1371600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142B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SERVER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749039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2A67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SERVICE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3749039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B487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RESOURCE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3749039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3678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P2P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0" y="3749039"/>
            <a:ext cx="2011680" cy="82296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A0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2B44"/>
                </a:solidFill>
              </a:defRPr>
            </a:pPr>
            <a:r>
              <a:t>ROUTING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1600200"/>
            <a:ext cx="457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0" y="1600200"/>
            <a:ext cx="457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1600200"/>
            <a:ext cx="457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6080" y="3977639"/>
            <a:ext cx="457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0" y="3977639"/>
            <a:ext cx="457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3977639"/>
            <a:ext cx="4572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2A679B"/>
                </a:solidFill>
              </a:defRPr>
            </a:pPr>
            <a:r>
              <a:t>→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