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Network Part 3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94560"/>
            <a:ext cx="146304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172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26080" y="2194560"/>
            <a:ext cx="192024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BITS / BYTES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8348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577840" y="2194560"/>
            <a:ext cx="164592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PACKET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092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79" y="2194560"/>
            <a:ext cx="155448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FRAME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4692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241280" y="2194560"/>
            <a:ext cx="128016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SIGNAL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2. What Travels Across a Network?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21945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257300" y="2834639"/>
            <a:ext cx="0" cy="182881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005840" y="30175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1480" y="3063239"/>
            <a:ext cx="16916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Sender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2103120"/>
            <a:ext cx="13716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FILE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624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37760" y="2148840"/>
            <a:ext cx="73152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42B44"/>
                </a:solidFill>
              </a:defRPr>
            </a:pPr>
            <a: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89320" y="2148840"/>
            <a:ext cx="73152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42B44"/>
                </a:solidFill>
              </a:defRPr>
            </a:pPr>
            <a: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40880" y="2148840"/>
            <a:ext cx="73152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42B44"/>
                </a:solidFill>
              </a:defRPr>
            </a:pPr>
            <a: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2148840"/>
            <a:ext cx="73152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42B44"/>
                </a:solidFill>
              </a:defRPr>
            </a:pPr>
            <a: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58400" y="21945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10584180" y="2834639"/>
            <a:ext cx="0" cy="182881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332720" y="30175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738360" y="3063239"/>
            <a:ext cx="16916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Receiver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3. Data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371600"/>
            <a:ext cx="182880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0" y="1371600"/>
            <a:ext cx="182880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IMAGE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371600"/>
            <a:ext cx="182880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AUDIO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0" y="1371600"/>
            <a:ext cx="182880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VIDEO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3749039"/>
            <a:ext cx="182880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FILE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3749039"/>
            <a:ext cx="182880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LOG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0" y="3749039"/>
            <a:ext cx="182880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MESSAGE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08960" y="2743200"/>
            <a:ext cx="5943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142B44"/>
                </a:solidFill>
              </a:defRPr>
            </a:pPr>
            <a:r>
              <a:t>→  0 1 0 1 1 0 0 1  →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4. Bit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0" y="1828800"/>
            <a:ext cx="2194560" cy="21945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200" b="1">
                <a:solidFill>
                  <a:srgbClr val="142B44"/>
                </a:solidFill>
              </a:defRPr>
            </a:pPr>
            <a:r>
              <a:t>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0" y="2560320"/>
            <a:ext cx="1188720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600" b="1">
                <a:solidFill>
                  <a:srgbClr val="6E767D"/>
                </a:solidFill>
              </a:defRPr>
            </a:pPr>
            <a:r>
              <a:t>OR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49440" y="1828800"/>
            <a:ext cx="2194560" cy="21945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200" b="1">
                <a:solidFill>
                  <a:srgbClr val="142B44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5. Byte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1828800"/>
            <a:ext cx="85039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142B44"/>
                </a:solidFill>
              </a:defRPr>
            </a:pPr>
            <a:r>
              <a:t>0  1  1  0  1  0  0  1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65960" y="2926080"/>
            <a:ext cx="64008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90088" y="2926080"/>
            <a:ext cx="64008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14216" y="2926080"/>
            <a:ext cx="64008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38344" y="2926080"/>
            <a:ext cx="64008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62472" y="2926080"/>
            <a:ext cx="64008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86600" y="2926080"/>
            <a:ext cx="64008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0728" y="2926080"/>
            <a:ext cx="64008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34856" y="2926080"/>
            <a:ext cx="64008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4114800"/>
            <a:ext cx="18288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2A679B"/>
                </a:solidFill>
              </a:defRPr>
            </a:pPr>
            <a:r>
              <a:t>8 BITS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9320" y="411480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4114800"/>
            <a:ext cx="18288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367850"/>
                </a:solidFill>
              </a:defRPr>
            </a:pPr>
            <a:r>
              <a:t>1 BYTE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6. Bits vs Bytes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828800" y="1645920"/>
            <a:ext cx="2103120" cy="13716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800" b="1">
                <a:solidFill>
                  <a:srgbClr val="142B44"/>
                </a:solidFill>
              </a:defRPr>
            </a:pPr>
            <a:r>
              <a:t>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3200400"/>
            <a:ext cx="2103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2A679B"/>
                </a:solidFill>
              </a:defRPr>
            </a:pPr>
            <a:r>
              <a:t>bit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1645920"/>
            <a:ext cx="2103120" cy="13716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800" b="1">
                <a:solidFill>
                  <a:srgbClr val="142B44"/>
                </a:solidFill>
              </a:defRPr>
            </a:pPr>
            <a: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0" y="3200400"/>
            <a:ext cx="21031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367850"/>
                </a:solidFill>
              </a:defRPr>
            </a:pPr>
            <a:r>
              <a:t>byte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6240" y="4572000"/>
            <a:ext cx="3657600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600" b="1">
                <a:solidFill>
                  <a:srgbClr val="142B44"/>
                </a:solidFill>
              </a:defRPr>
            </a:pPr>
            <a:r>
              <a:t>8 b = 1 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7. Smaller Units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03120"/>
            <a:ext cx="210312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LARGE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1752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0" y="2148840"/>
            <a:ext cx="777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6" name="Rounded Rectangle 5"/>
          <p:cNvSpPr/>
          <p:nvPr/>
        </p:nvSpPr>
        <p:spPr>
          <a:xfrm>
            <a:off x="4754880" y="2148840"/>
            <a:ext cx="777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7" name="Rounded Rectangle 6"/>
          <p:cNvSpPr/>
          <p:nvPr/>
        </p:nvSpPr>
        <p:spPr>
          <a:xfrm>
            <a:off x="5852160" y="2148840"/>
            <a:ext cx="777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8" name="Rounded Rectangle 7"/>
          <p:cNvSpPr/>
          <p:nvPr/>
        </p:nvSpPr>
        <p:spPr>
          <a:xfrm>
            <a:off x="6949440" y="2148840"/>
            <a:ext cx="777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9" name="Rounded Rectangle 8"/>
          <p:cNvSpPr/>
          <p:nvPr/>
        </p:nvSpPr>
        <p:spPr>
          <a:xfrm>
            <a:off x="8046720" y="2148840"/>
            <a:ext cx="777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10" name="Rounded Rectangle 9"/>
          <p:cNvSpPr/>
          <p:nvPr/>
        </p:nvSpPr>
        <p:spPr>
          <a:xfrm>
            <a:off x="9144000" y="2148840"/>
            <a:ext cx="777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3657600" y="3657600"/>
            <a:ext cx="621792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SMALLER STRUCTURED UNITS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8. Protocol Data Units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SEGMENT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926080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DATAGRAM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12080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PACKET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FRAME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784080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BITS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8880" y="237744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6E767D"/>
                </a:solidFill>
              </a:defRPr>
            </a:pPr>
            <a: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237744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6E767D"/>
                </a:solidFill>
              </a:defRPr>
            </a:pPr>
            <a: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0" y="237744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6E767D"/>
                </a:solidFill>
              </a:defRPr>
            </a:pPr>
            <a: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0" y="237744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6E767D"/>
                </a:solidFill>
              </a:defRPr>
            </a:pPr>
            <a:r>
              <a:t>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9. IP Packet</a:t>
            </a:r>
          </a:p>
        </p:txBody>
      </p:sp>
      <p:sp>
        <p:nvSpPr>
          <p:cNvPr id="3" name="Rectangle 2"/>
          <p:cNvSpPr/>
          <p:nvPr/>
        </p:nvSpPr>
        <p:spPr>
          <a:xfrm>
            <a:off x="1828800" y="2103120"/>
            <a:ext cx="2355494" cy="1280160"/>
          </a:xfrm>
          <a:prstGeom prst="rect">
            <a:avLst/>
          </a:prstGeom>
          <a:solidFill>
            <a:srgbClr val="FFFFFF"/>
          </a:solidFill>
          <a:ln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184294" y="2103120"/>
            <a:ext cx="6056985" cy="1280160"/>
          </a:xfrm>
          <a:prstGeom prst="rect">
            <a:avLst/>
          </a:prstGeom>
          <a:solidFill>
            <a:srgbClr val="FFFFFF"/>
          </a:solidFill>
          <a:ln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2103120"/>
            <a:ext cx="2355494" cy="12801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2A679B"/>
                </a:solidFill>
              </a:defRPr>
            </a:pPr>
            <a:r>
              <a:t>IP HEADER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84294" y="2103120"/>
            <a:ext cx="6056985" cy="12801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367850"/>
                </a:solidFill>
              </a:defRPr>
            </a:pPr>
            <a:r>
              <a:t>PAYLOAD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3931920"/>
            <a:ext cx="32918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142B44"/>
                </a:solidFill>
              </a:defRPr>
            </a:pPr>
            <a:r>
              <a:t>IP PACKET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10. Basic IP Packet Information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2011680"/>
            <a:ext cx="2893161" cy="1371600"/>
          </a:xfrm>
          <a:prstGeom prst="rect">
            <a:avLst/>
          </a:prstGeom>
          <a:solidFill>
            <a:srgbClr val="FFFFFF"/>
          </a:solidFill>
          <a:ln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07561" y="2011680"/>
            <a:ext cx="7439558" cy="1371600"/>
          </a:xfrm>
          <a:prstGeom prst="rect">
            <a:avLst/>
          </a:prstGeom>
          <a:solidFill>
            <a:srgbClr val="FFFFFF"/>
          </a:solidFill>
          <a:ln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2893161" cy="1371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2A679B"/>
                </a:solidFill>
              </a:defRPr>
            </a:pPr>
            <a:r>
              <a:t>IP HEADER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7561" y="2011680"/>
            <a:ext cx="7439558" cy="1371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367850"/>
                </a:solidFill>
              </a:defRPr>
            </a:pPr>
            <a:r>
              <a:t>PAYLOAD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4023360"/>
            <a:ext cx="274320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SOURCE IP</a:t>
            </a:r>
            <a:br/>
            <a:r>
              <a:t>192.168.1.10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4023360"/>
            <a:ext cx="292608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DESTINATION IP</a:t>
            </a:r>
            <a:br/>
            <a:r>
              <a:t>192.168.1.20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60320" y="3383280"/>
            <a:ext cx="0" cy="64008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0" y="3383280"/>
            <a:ext cx="2194560" cy="64008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11. Header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011680"/>
            <a:ext cx="2743200" cy="11887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42B44"/>
                </a:solidFill>
              </a:defRPr>
            </a:pPr>
            <a:r>
              <a:t>HEADER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20" y="237744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2011680"/>
            <a:ext cx="5303520" cy="11887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42B44"/>
                </a:solidFill>
              </a:defRPr>
            </a:pPr>
            <a:r>
              <a:t>DATA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114800"/>
            <a:ext cx="1920240" cy="6400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SOURCE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4114800"/>
            <a:ext cx="1920240" cy="6400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DESTINATION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0" y="4114800"/>
            <a:ext cx="1920240" cy="6400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CONTROL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12. Header vs Payload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7280" y="1920240"/>
            <a:ext cx="2765145" cy="1371600"/>
          </a:xfrm>
          <a:prstGeom prst="rect">
            <a:avLst/>
          </a:prstGeom>
          <a:solidFill>
            <a:srgbClr val="FFFFFF"/>
          </a:solidFill>
          <a:ln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62425" y="1920240"/>
            <a:ext cx="7110374" cy="1371600"/>
          </a:xfrm>
          <a:prstGeom prst="rect">
            <a:avLst/>
          </a:prstGeom>
          <a:solidFill>
            <a:srgbClr val="FFFFFF"/>
          </a:solidFill>
          <a:ln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920240"/>
            <a:ext cx="2765145" cy="1371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2A679B"/>
                </a:solidFill>
              </a:defRPr>
            </a:pPr>
            <a:r>
              <a:t>HEADER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62425" y="1920240"/>
            <a:ext cx="7110374" cy="1371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367850"/>
                </a:solidFill>
              </a:defRPr>
            </a:pPr>
            <a:r>
              <a:t>PAYLOAD</a:t>
            </a:r>
          </a:p>
        </p:txBody>
      </p:sp>
      <p:sp>
        <p:nvSpPr>
          <p:cNvPr id="7" name="Rectangle 6"/>
          <p:cNvSpPr/>
          <p:nvPr/>
        </p:nvSpPr>
        <p:spPr>
          <a:xfrm>
            <a:off x="4663440" y="3931920"/>
            <a:ext cx="1408176" cy="914400"/>
          </a:xfrm>
          <a:prstGeom prst="rect">
            <a:avLst/>
          </a:prstGeom>
          <a:solidFill>
            <a:srgbClr val="FFFFFF"/>
          </a:solidFill>
          <a:ln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71616" y="3931920"/>
            <a:ext cx="3621024" cy="914400"/>
          </a:xfrm>
          <a:prstGeom prst="rect">
            <a:avLst/>
          </a:prstGeom>
          <a:solidFill>
            <a:srgbClr val="FFFFFF"/>
          </a:solidFill>
          <a:ln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3931920"/>
            <a:ext cx="1408176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B48732"/>
                </a:solidFill>
              </a:defRPr>
            </a:pPr>
            <a:r>
              <a:t>INNER HEADER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1616" y="3931920"/>
            <a:ext cx="3621024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A04141"/>
                </a:solidFill>
              </a:defRPr>
            </a:pPr>
            <a:r>
              <a:t>INNER DATA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406640" y="3291840"/>
            <a:ext cx="0" cy="640080"/>
          </a:xfrm>
          <a:prstGeom prst="line">
            <a:avLst/>
          </a:prstGeom>
          <a:ln w="25400">
            <a:solidFill>
              <a:srgbClr val="6E76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13. Ethernet Frame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371600"/>
            <a:ext cx="10241280" cy="39319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4"/>
                </a:solidFill>
              </a:defRPr>
            </a:pPr>
            <a:r>
              <a:t>ETHERNET FRAME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20240" y="2560320"/>
            <a:ext cx="2304288" cy="1371600"/>
          </a:xfrm>
          <a:prstGeom prst="rect">
            <a:avLst/>
          </a:prstGeom>
          <a:solidFill>
            <a:srgbClr val="FFFFFF"/>
          </a:solidFill>
          <a:ln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224528" y="2560320"/>
            <a:ext cx="5925312" cy="1371600"/>
          </a:xfrm>
          <a:prstGeom prst="rect">
            <a:avLst/>
          </a:prstGeom>
          <a:solidFill>
            <a:srgbClr val="FFFFFF"/>
          </a:solidFill>
          <a:ln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920240" y="2560320"/>
            <a:ext cx="2304288" cy="1371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A04141"/>
                </a:solidFill>
              </a:defRPr>
            </a:pPr>
            <a:r>
              <a:t>ETHERNET HEADER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4528" y="2560320"/>
            <a:ext cx="5925312" cy="1371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2A679B"/>
                </a:solidFill>
              </a:defRPr>
            </a:pPr>
            <a:r>
              <a:t>IP PACKET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14. Packet vs Frame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188720"/>
            <a:ext cx="10698480" cy="43891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42B44"/>
                </a:solidFill>
              </a:defRPr>
            </a:pPr>
            <a:r>
              <a:t>FRAME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28800" y="2011680"/>
            <a:ext cx="8503920" cy="27432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42B44"/>
                </a:solidFill>
              </a:defRPr>
            </a:pPr>
            <a:r>
              <a:t>PACKET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08960" y="2834640"/>
            <a:ext cx="5943600" cy="10972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42B44"/>
                </a:solidFill>
              </a:defRPr>
            </a:pPr>
            <a:r>
              <a:t>UPPER-LAYER DATA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15. Encapsulation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097280"/>
            <a:ext cx="219456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APPLICATION DATA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0" y="2103120"/>
            <a:ext cx="219456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TRANSPORT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0720" y="3108960"/>
            <a:ext cx="219456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IP PACKET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21040" y="4114800"/>
            <a:ext cx="219456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ETHERNET FRAME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60" y="132588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6E767D"/>
                </a:solidFill>
              </a:defRPr>
            </a:pPr>
            <a:r>
              <a:t>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1208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6E767D"/>
                </a:solidFill>
              </a:defRPr>
            </a:pPr>
            <a:r>
              <a:t>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0" y="333756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6E767D"/>
                </a:solidFill>
              </a:defRPr>
            </a:pPr>
            <a:r>
              <a:t>↓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16. Encapsulation Example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80160"/>
            <a:ext cx="10881360" cy="43891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42B44"/>
                </a:solidFill>
              </a:defRPr>
            </a:pPr>
            <a:r>
              <a:t>FRAME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45920" y="1920240"/>
            <a:ext cx="8869680" cy="3108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42B44"/>
                </a:solidFill>
              </a:defRPr>
            </a:pPr>
            <a:r>
              <a:t>PACKET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0" y="2651760"/>
            <a:ext cx="6675120" cy="1737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42B44"/>
                </a:solidFill>
              </a:defRPr>
            </a:pPr>
            <a:r>
              <a:t>TRANSPORT DATA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0" y="3154680"/>
            <a:ext cx="448056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APPLICATION DATA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17. Decapsulation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1168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FRAME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34640" y="224028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74720" y="201168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PACKET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224028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201168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TRANSPORT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0" y="224028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61120" y="2011680"/>
            <a:ext cx="22860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APPLICATION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6240" y="3931920"/>
            <a:ext cx="36576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142B44"/>
                </a:solidFill>
              </a:defRPr>
            </a:pPr>
            <a:r>
              <a:t>DECAPSULATION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18. Sending and Receiving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210312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172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34640" y="210312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STACK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7" name="Cloud 6"/>
          <p:cNvSpPr/>
          <p:nvPr/>
        </p:nvSpPr>
        <p:spPr>
          <a:xfrm>
            <a:off x="5486400" y="1965960"/>
            <a:ext cx="1645920" cy="1097280"/>
          </a:xfrm>
          <a:prstGeom prst="cloud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MEDIUM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2376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0" y="210312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STACK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78440" y="2103120"/>
            <a:ext cx="13716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APPLICATION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19. Physical Transmission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301752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142B44"/>
                </a:solidFill>
              </a:defRPr>
            </a:pPr>
            <a:r>
              <a:t>0 1 1 0 1 0 0 1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0" y="1874519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cxnSp>
        <p:nvCxnSpPr>
          <p:cNvPr id="5" name="Connector 4"/>
          <p:cNvCxnSpPr/>
          <p:nvPr/>
        </p:nvCxnSpPr>
        <p:spPr>
          <a:xfrm flipV="1">
            <a:off x="4389120" y="1804830"/>
            <a:ext cx="172122" cy="29829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4561242" y="1804830"/>
            <a:ext cx="172122" cy="82114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4733364" y="1886944"/>
            <a:ext cx="172123" cy="35780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4905487" y="2244744"/>
            <a:ext cx="172122" cy="177188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5077609" y="2192544"/>
            <a:ext cx="172122" cy="229388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5249731" y="1849114"/>
            <a:ext cx="172123" cy="34343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5421854" y="1829614"/>
            <a:ext cx="172122" cy="1950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5593976" y="1829614"/>
            <a:ext cx="172122" cy="329297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766098" y="2158911"/>
            <a:ext cx="172123" cy="258147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5938221" y="2274844"/>
            <a:ext cx="172122" cy="142214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6110343" y="1913632"/>
            <a:ext cx="172122" cy="361212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6282465" y="1794070"/>
            <a:ext cx="172123" cy="119562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454588" y="1794070"/>
            <a:ext cx="172122" cy="274564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626710" y="2068634"/>
            <a:ext cx="172122" cy="318542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6798832" y="2343465"/>
            <a:ext cx="172123" cy="43711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6970955" y="1993245"/>
            <a:ext cx="172122" cy="35022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7143077" y="1783146"/>
            <a:ext cx="172123" cy="210099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406640" y="1874519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6720" y="1645920"/>
            <a:ext cx="182880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MEDIUM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60" y="1874519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0" y="4023360"/>
            <a:ext cx="301752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142B44"/>
                </a:solidFill>
              </a:defRPr>
            </a:pPr>
            <a:r>
              <a:t>0 1 1 0 1 0 0 1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20. Copper, Fiber, and Wireless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29260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COPPER</a:t>
            </a:r>
          </a:p>
        </p:txBody>
      </p:sp>
      <p:cxnSp>
        <p:nvCxnSpPr>
          <p:cNvPr id="4" name="Connector 3"/>
          <p:cNvCxnSpPr/>
          <p:nvPr/>
        </p:nvCxnSpPr>
        <p:spPr>
          <a:xfrm flipV="1">
            <a:off x="914400" y="2870328"/>
            <a:ext cx="150607" cy="238632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065007" y="2870328"/>
            <a:ext cx="150607" cy="65691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215614" y="2936019"/>
            <a:ext cx="150607" cy="286240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366221" y="3222259"/>
            <a:ext cx="150607" cy="141751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1516828" y="3180499"/>
            <a:ext cx="150607" cy="183511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1667435" y="2905755"/>
            <a:ext cx="150607" cy="274744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818042" y="2890155"/>
            <a:ext cx="150607" cy="15600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968649" y="2890155"/>
            <a:ext cx="150607" cy="263438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119256" y="3153593"/>
            <a:ext cx="150607" cy="206518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2269863" y="3246339"/>
            <a:ext cx="150607" cy="113772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2420470" y="2957370"/>
            <a:ext cx="150607" cy="288969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2571077" y="2861720"/>
            <a:ext cx="150607" cy="95650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721684" y="2861720"/>
            <a:ext cx="150607" cy="219651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872291" y="3081371"/>
            <a:ext cx="150607" cy="254834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3022898" y="3301236"/>
            <a:ext cx="150607" cy="34969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3173505" y="3021060"/>
            <a:ext cx="150607" cy="280176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3324112" y="2852981"/>
            <a:ext cx="150608" cy="168079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14400" y="3749039"/>
            <a:ext cx="25603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B48732"/>
                </a:solidFill>
              </a:defRPr>
            </a:pPr>
            <a:r>
              <a:t>ELECTRICAL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617720" y="1463040"/>
            <a:ext cx="29260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FIBER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029200" y="3108960"/>
            <a:ext cx="2103120" cy="0"/>
          </a:xfrm>
          <a:prstGeom prst="line">
            <a:avLst/>
          </a:prstGeom>
          <a:ln w="635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46320" y="3749039"/>
            <a:ext cx="25603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2A679B"/>
                </a:solidFill>
              </a:defRPr>
            </a:pPr>
            <a:r>
              <a:t>LIGHT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503920" y="1463040"/>
            <a:ext cx="29260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WI-FI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8686800" y="2870328"/>
            <a:ext cx="150607" cy="238632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837407" y="2870328"/>
            <a:ext cx="150607" cy="65691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8988014" y="2936019"/>
            <a:ext cx="150607" cy="28624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9138621" y="3222259"/>
            <a:ext cx="150607" cy="141751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9289228" y="3180499"/>
            <a:ext cx="150607" cy="183511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9439835" y="2905755"/>
            <a:ext cx="150607" cy="274744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9590442" y="2890155"/>
            <a:ext cx="150607" cy="1560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9741049" y="2890155"/>
            <a:ext cx="150607" cy="263438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9891656" y="3153593"/>
            <a:ext cx="150607" cy="206518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10042263" y="3246339"/>
            <a:ext cx="150607" cy="113772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10192870" y="2957370"/>
            <a:ext cx="150607" cy="288969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10343477" y="2861720"/>
            <a:ext cx="150607" cy="9565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10494084" y="2861720"/>
            <a:ext cx="150607" cy="219651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10644691" y="3081371"/>
            <a:ext cx="150607" cy="254834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10795298" y="3301236"/>
            <a:ext cx="150607" cy="34969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10945905" y="3021060"/>
            <a:ext cx="150607" cy="280176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11096512" y="2852981"/>
            <a:ext cx="150608" cy="168079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686800" y="3749039"/>
            <a:ext cx="25603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367850"/>
                </a:solidFill>
              </a:defRPr>
            </a:pPr>
            <a:r>
              <a:t>RADIO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21. Bandwidth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6459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600" b="1">
                <a:solidFill>
                  <a:srgbClr val="B48732"/>
                </a:solidFill>
              </a:defRPr>
            </a:pPr>
            <a:r>
              <a:t>100 Mbps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60320" y="1280160"/>
            <a:ext cx="1371600" cy="502920"/>
          </a:xfrm>
          <a:prstGeom prst="roundRect">
            <a:avLst/>
          </a:prstGeom>
          <a:solidFill>
            <a:srgbClr val="B48732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31520" y="2834639"/>
            <a:ext cx="16459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600" b="1">
                <a:solidFill>
                  <a:srgbClr val="2A679B"/>
                </a:solidFill>
              </a:defRPr>
            </a:pPr>
            <a:r>
              <a:t>1 Gbps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60320" y="2834639"/>
            <a:ext cx="2743200" cy="502920"/>
          </a:xfrm>
          <a:prstGeom prst="roundRect">
            <a:avLst/>
          </a:prstGeom>
          <a:solidFill>
            <a:srgbClr val="2A679B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731520" y="4389120"/>
            <a:ext cx="16459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600" b="1">
                <a:solidFill>
                  <a:srgbClr val="367850"/>
                </a:solidFill>
              </a:defRPr>
            </a:pPr>
            <a:r>
              <a:t>10 Gbps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60320" y="4389120"/>
            <a:ext cx="4754880" cy="502920"/>
          </a:xfrm>
          <a:prstGeom prst="roundRect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7955279" y="2286000"/>
            <a:ext cx="27432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142B44"/>
                </a:solidFill>
              </a:defRPr>
            </a:pPr>
            <a:r>
              <a:t>CAPACITY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22. Bandwidth Is Capacity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914400" y="1371600"/>
            <a:ext cx="36576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14400" y="2194560"/>
            <a:ext cx="36576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914400" y="3017520"/>
            <a:ext cx="36576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914400" y="3840480"/>
            <a:ext cx="36576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400800" y="1280160"/>
            <a:ext cx="45720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400800" y="1828800"/>
            <a:ext cx="45720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6400800" y="2377440"/>
            <a:ext cx="45720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400800" y="2926080"/>
            <a:ext cx="45720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400800" y="3474720"/>
            <a:ext cx="45720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400800" y="4023360"/>
            <a:ext cx="45720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400800" y="4572000"/>
            <a:ext cx="457200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97280" y="5029200"/>
            <a:ext cx="32004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A04141"/>
                </a:solidFill>
              </a:defRPr>
            </a:pPr>
            <a:r>
              <a:t>LOWER CAPACITY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0" y="5029200"/>
            <a:ext cx="32004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367850"/>
                </a:solidFill>
              </a:defRPr>
            </a:pPr>
            <a:r>
              <a:t>HIGHER CAPACITY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23. Latency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237744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440180" y="301752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188720" y="320040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94360" y="3246120"/>
            <a:ext cx="16916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A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5520" y="237744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10401300" y="301752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149840" y="320040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555480" y="3246120"/>
            <a:ext cx="16916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B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965960" y="2697480"/>
            <a:ext cx="7909560" cy="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743200" y="3840480"/>
            <a:ext cx="1463040" cy="6858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5 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37760" y="3840480"/>
            <a:ext cx="1463040" cy="6858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50 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0" y="3840480"/>
            <a:ext cx="1463040" cy="6858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150 ms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24. Bandwidth vs Latency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37160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BANDWIDTH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194560"/>
            <a:ext cx="3108960" cy="10972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142B44"/>
                </a:solidFill>
              </a:defRPr>
            </a:pPr>
            <a:r>
              <a:t>CAPACITY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0" y="137160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A04141"/>
                </a:solidFill>
              </a:defRPr>
            </a:pPr>
            <a:r>
              <a:t>LATENCY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3840" y="2194560"/>
            <a:ext cx="3108960" cy="10972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142B44"/>
                </a:solidFill>
              </a:defRPr>
            </a:pPr>
            <a:r>
              <a:t>DELAY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0" y="2240280"/>
            <a:ext cx="137160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800" b="1">
                <a:solidFill>
                  <a:srgbClr val="142B44"/>
                </a:solidFill>
              </a:defRPr>
            </a:pPr>
            <a:r>
              <a:t>≠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25. Throughput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920240"/>
            <a:ext cx="2743200" cy="12801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42B44"/>
                </a:solidFill>
              </a:defRPr>
            </a:pPr>
            <a:r>
              <a:t>LINK CAPACITY</a:t>
            </a:r>
            <a:br/>
            <a:r>
              <a:t>1 Gbps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20" y="233172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1920240"/>
            <a:ext cx="3108960" cy="12801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42B44"/>
                </a:solidFill>
              </a:defRPr>
            </a:pPr>
            <a:r>
              <a:t>ACTUAL TRANSFER</a:t>
            </a:r>
            <a:br/>
            <a:r>
              <a:t>700 Mbps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4023360"/>
            <a:ext cx="310896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367850"/>
                </a:solidFill>
              </a:defRPr>
            </a:pPr>
            <a:r>
              <a:t>THROUGHPUT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26. Bandwidth vs Throughput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828800"/>
            <a:ext cx="2926080" cy="12801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142B44"/>
                </a:solidFill>
              </a:defRPr>
            </a:pPr>
            <a:r>
              <a:t>BANDWIDTH</a:t>
            </a:r>
            <a:br/>
            <a:r>
              <a:t>1 Gbps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0" y="2011680"/>
            <a:ext cx="109728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600" b="1">
                <a:solidFill>
                  <a:srgbClr val="142B44"/>
                </a:solidFill>
              </a:defRPr>
            </a:pPr>
            <a:r>
              <a:t>≠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828800"/>
            <a:ext cx="3200400" cy="12801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142B44"/>
                </a:solidFill>
              </a:defRPr>
            </a:pPr>
            <a:r>
              <a:t>THROUGHPUT</a:t>
            </a:r>
            <a:br/>
            <a:r>
              <a:t>700 Mbps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931920"/>
            <a:ext cx="219456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600" b="1">
                <a:solidFill>
                  <a:srgbClr val="2A679B"/>
                </a:solidFill>
              </a:defRPr>
            </a:pPr>
            <a:r>
              <a:t>CAPACITY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0" y="3931920"/>
            <a:ext cx="219456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600" b="1">
                <a:solidFill>
                  <a:srgbClr val="367850"/>
                </a:solidFill>
              </a:defRPr>
            </a:pPr>
            <a:r>
              <a:t>ACTUAL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27. Packet Loss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37744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165860" y="301752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914400" y="3200400"/>
            <a:ext cx="502919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3246120"/>
            <a:ext cx="16916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Sender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41280" y="237744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10767059" y="301752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515600" y="3200400"/>
            <a:ext cx="502919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21240" y="3246120"/>
            <a:ext cx="16916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Receiver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3200" y="2011680"/>
            <a:ext cx="1325880" cy="10515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Packet 1</a:t>
            </a:r>
            <a:br/>
            <a:r>
              <a:t>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011680"/>
            <a:ext cx="1325880" cy="10515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Packet 2</a:t>
            </a:r>
            <a:br/>
            <a:r>
              <a:t>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35040" y="2011680"/>
            <a:ext cx="1325880" cy="10515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Packet 3</a:t>
            </a:r>
            <a:br/>
            <a:r>
              <a:t>✕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80960" y="2011680"/>
            <a:ext cx="1325880" cy="10515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Packet 4</a:t>
            </a:r>
            <a:br/>
            <a:r>
              <a:t>✓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91640" y="2697480"/>
            <a:ext cx="8549640" cy="0"/>
          </a:xfrm>
          <a:prstGeom prst="line">
            <a:avLst/>
          </a:prstGeom>
          <a:ln w="19050">
            <a:solidFill>
              <a:srgbClr val="6E76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28. Jitter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28600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42B44"/>
                </a:solidFill>
              </a:defRPr>
            </a:pPr>
            <a:r>
              <a:t>20 ms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0" y="228600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42B44"/>
                </a:solidFill>
              </a:defRPr>
            </a:pPr>
            <a:r>
              <a:t>22 ms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35040" y="137160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42B44"/>
                </a:solidFill>
              </a:defRPr>
            </a:pPr>
            <a:r>
              <a:t>80 ms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95360" y="228600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42B44"/>
                </a:solidFill>
              </a:defRPr>
            </a:pPr>
            <a:r>
              <a:t>19 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640" y="246888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4960" y="219456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79" y="2194560"/>
            <a:ext cx="6400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4389120"/>
            <a:ext cx="41148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142B44"/>
                </a:solidFill>
              </a:defRPr>
            </a:pPr>
            <a:r>
              <a:t>VARIABLE DELAY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29. Network Performance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828800"/>
            <a:ext cx="192024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BANDWIDTH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926080"/>
            <a:ext cx="19202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2A679B"/>
                </a:solidFill>
              </a:defRPr>
            </a:pPr>
            <a:r>
              <a:t>Capacity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34640" y="1828800"/>
            <a:ext cx="192024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LATENCY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4640" y="2926080"/>
            <a:ext cx="19202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A04141"/>
                </a:solidFill>
              </a:defRPr>
            </a:pPr>
            <a:r>
              <a:t>Delay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0" y="1828800"/>
            <a:ext cx="192024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THROUGHPUT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2926080"/>
            <a:ext cx="19202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367850"/>
                </a:solidFill>
              </a:defRPr>
            </a:pPr>
            <a:r>
              <a:t>Actual rate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06640" y="1828800"/>
            <a:ext cx="192024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LOSS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06640" y="2926080"/>
            <a:ext cx="19202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B48732"/>
                </a:solidFill>
              </a:defRPr>
            </a:pPr>
            <a:r>
              <a:t>Missing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92640" y="1828800"/>
            <a:ext cx="192024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JITTER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2640" y="2926080"/>
            <a:ext cx="192024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Variation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30. Network Part 3 Recap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DATA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834640" y="128016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BITS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40" y="128016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PACKET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06640" y="128016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FRAME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92640" y="128016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SIGNALS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84048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BANDWIDTH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34640" y="384048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LATENCY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20640" y="384048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THROUGHPUT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384048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LOSS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92640" y="3840480"/>
            <a:ext cx="192024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JITTER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